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349" r:id="rId2"/>
    <p:sldId id="257" r:id="rId3"/>
    <p:sldId id="348" r:id="rId4"/>
    <p:sldId id="356" r:id="rId5"/>
    <p:sldId id="259" r:id="rId6"/>
    <p:sldId id="260" r:id="rId7"/>
    <p:sldId id="360" r:id="rId8"/>
    <p:sldId id="366" r:id="rId9"/>
    <p:sldId id="357" r:id="rId10"/>
    <p:sldId id="398" r:id="rId11"/>
    <p:sldId id="369" r:id="rId12"/>
    <p:sldId id="370" r:id="rId13"/>
    <p:sldId id="367" r:id="rId14"/>
    <p:sldId id="399" r:id="rId15"/>
    <p:sldId id="400" r:id="rId16"/>
    <p:sldId id="368" r:id="rId17"/>
    <p:sldId id="358" r:id="rId18"/>
    <p:sldId id="351" r:id="rId19"/>
    <p:sldId id="262" r:id="rId20"/>
    <p:sldId id="405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4" r:id="rId34"/>
    <p:sldId id="386" r:id="rId35"/>
    <p:sldId id="385" r:id="rId36"/>
    <p:sldId id="387" r:id="rId37"/>
    <p:sldId id="389" r:id="rId38"/>
    <p:sldId id="388" r:id="rId39"/>
    <p:sldId id="406" r:id="rId40"/>
    <p:sldId id="390" r:id="rId41"/>
    <p:sldId id="391" r:id="rId42"/>
    <p:sldId id="392" r:id="rId43"/>
    <p:sldId id="394" r:id="rId44"/>
    <p:sldId id="395" r:id="rId45"/>
    <p:sldId id="396" r:id="rId46"/>
    <p:sldId id="397" r:id="rId47"/>
    <p:sldId id="401" r:id="rId48"/>
    <p:sldId id="402" r:id="rId49"/>
    <p:sldId id="403" r:id="rId50"/>
    <p:sldId id="404" r:id="rId51"/>
    <p:sldId id="355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A0F867-C20B-46D1-865D-7FA34979F3F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655D332-8DCA-4E5B-BE21-11A10544282E}">
      <dgm:prSet phldrT="[Text]"/>
      <dgm:spPr/>
      <dgm:t>
        <a:bodyPr/>
        <a:lstStyle/>
        <a:p>
          <a:pPr rtl="1"/>
          <a:r>
            <a:rPr lang="fa-IR" b="1" dirty="0" smtClean="0">
              <a:cs typeface="B Titr" panose="00000700000000000000" pitchFamily="2" charset="-78"/>
            </a:rPr>
            <a:t>2- نشست های تخصصی</a:t>
          </a:r>
          <a:endParaRPr lang="en-US" dirty="0"/>
        </a:p>
      </dgm:t>
    </dgm:pt>
    <dgm:pt modelId="{FF3D8A31-B40D-4932-802A-355F7370AB7B}" type="parTrans" cxnId="{F53A1A29-336D-4766-B7F2-90EDCA9E3FDD}">
      <dgm:prSet/>
      <dgm:spPr/>
      <dgm:t>
        <a:bodyPr/>
        <a:lstStyle/>
        <a:p>
          <a:endParaRPr lang="en-US"/>
        </a:p>
      </dgm:t>
    </dgm:pt>
    <dgm:pt modelId="{74F21615-2074-484D-A650-1011306F08F3}" type="sibTrans" cxnId="{F53A1A29-336D-4766-B7F2-90EDCA9E3FDD}">
      <dgm:prSet/>
      <dgm:spPr/>
      <dgm:t>
        <a:bodyPr/>
        <a:lstStyle/>
        <a:p>
          <a:endParaRPr lang="en-US"/>
        </a:p>
      </dgm:t>
    </dgm:pt>
    <dgm:pt modelId="{26DAB25D-DC89-40CE-AAD3-CCF8CAD852CB}">
      <dgm:prSet phldrT="[Text]"/>
      <dgm:spPr/>
      <dgm:t>
        <a:bodyPr/>
        <a:lstStyle/>
        <a:p>
          <a:pPr rtl="1"/>
          <a:r>
            <a:rPr lang="fa-IR" b="1" dirty="0" smtClean="0">
              <a:cs typeface="B Titr" panose="00000700000000000000" pitchFamily="2" charset="-78"/>
            </a:rPr>
            <a:t>3-نشست عمومی (دوم)</a:t>
          </a:r>
          <a:endParaRPr lang="en-US" dirty="0"/>
        </a:p>
      </dgm:t>
    </dgm:pt>
    <dgm:pt modelId="{86B73824-7442-47D2-86FF-8CEDC8546916}" type="parTrans" cxnId="{2A67FB92-98ED-4988-A8B6-EAB120B3C87F}">
      <dgm:prSet/>
      <dgm:spPr/>
      <dgm:t>
        <a:bodyPr/>
        <a:lstStyle/>
        <a:p>
          <a:endParaRPr lang="en-US"/>
        </a:p>
      </dgm:t>
    </dgm:pt>
    <dgm:pt modelId="{EBE453E4-1227-420F-AD65-C763A8B4B5EC}" type="sibTrans" cxnId="{2A67FB92-98ED-4988-A8B6-EAB120B3C87F}">
      <dgm:prSet/>
      <dgm:spPr/>
      <dgm:t>
        <a:bodyPr/>
        <a:lstStyle/>
        <a:p>
          <a:endParaRPr lang="en-US"/>
        </a:p>
      </dgm:t>
    </dgm:pt>
    <dgm:pt modelId="{E5C9E979-6BFE-490D-BD09-A5776E2967F1}">
      <dgm:prSet/>
      <dgm:spPr/>
      <dgm:t>
        <a:bodyPr/>
        <a:lstStyle/>
        <a:p>
          <a:pPr rtl="1"/>
          <a:r>
            <a:rPr lang="fa-IR" b="1" dirty="0" smtClean="0">
              <a:cs typeface="B Titr" panose="00000700000000000000" pitchFamily="2" charset="-78"/>
            </a:rPr>
            <a:t>1-نشست  عمومی( اول)</a:t>
          </a:r>
        </a:p>
      </dgm:t>
    </dgm:pt>
    <dgm:pt modelId="{7DA195F5-8A6D-48FD-8F2A-DE66BE3BA34F}" type="parTrans" cxnId="{F9A7A7A5-8E64-4939-AF54-49116BA060F7}">
      <dgm:prSet/>
      <dgm:spPr/>
      <dgm:t>
        <a:bodyPr/>
        <a:lstStyle/>
        <a:p>
          <a:endParaRPr lang="en-US"/>
        </a:p>
      </dgm:t>
    </dgm:pt>
    <dgm:pt modelId="{DEFB5612-4C68-4FA5-882C-C2982E22781C}" type="sibTrans" cxnId="{F9A7A7A5-8E64-4939-AF54-49116BA060F7}">
      <dgm:prSet/>
      <dgm:spPr/>
      <dgm:t>
        <a:bodyPr/>
        <a:lstStyle/>
        <a:p>
          <a:endParaRPr lang="en-US"/>
        </a:p>
      </dgm:t>
    </dgm:pt>
    <dgm:pt modelId="{C743749E-FBD2-4421-B37C-AF85911284D2}" type="pres">
      <dgm:prSet presAssocID="{29A0F867-C20B-46D1-865D-7FA34979F3FE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n-US"/>
        </a:p>
      </dgm:t>
    </dgm:pt>
    <dgm:pt modelId="{78AE211C-483A-4F57-A67F-CD27E58CC4C7}" type="pres">
      <dgm:prSet presAssocID="{29A0F867-C20B-46D1-865D-7FA34979F3FE}" presName="Name1" presStyleCnt="0"/>
      <dgm:spPr/>
    </dgm:pt>
    <dgm:pt modelId="{E783ECE6-CE61-45F8-87B6-F6FD1AF1B7DC}" type="pres">
      <dgm:prSet presAssocID="{29A0F867-C20B-46D1-865D-7FA34979F3FE}" presName="cycle" presStyleCnt="0"/>
      <dgm:spPr/>
    </dgm:pt>
    <dgm:pt modelId="{7D185B7C-B4D5-47CB-9F46-AE31EF66746A}" type="pres">
      <dgm:prSet presAssocID="{29A0F867-C20B-46D1-865D-7FA34979F3FE}" presName="srcNode" presStyleLbl="node1" presStyleIdx="0" presStyleCnt="3"/>
      <dgm:spPr/>
    </dgm:pt>
    <dgm:pt modelId="{34ED1EB8-A65E-4A46-8CFE-C8A7ADE48DA4}" type="pres">
      <dgm:prSet presAssocID="{29A0F867-C20B-46D1-865D-7FA34979F3FE}" presName="conn" presStyleLbl="parChTrans1D2" presStyleIdx="0" presStyleCnt="1"/>
      <dgm:spPr/>
      <dgm:t>
        <a:bodyPr/>
        <a:lstStyle/>
        <a:p>
          <a:endParaRPr lang="en-US"/>
        </a:p>
      </dgm:t>
    </dgm:pt>
    <dgm:pt modelId="{0D96C652-3883-43DA-8302-F5C751E4E084}" type="pres">
      <dgm:prSet presAssocID="{29A0F867-C20B-46D1-865D-7FA34979F3FE}" presName="extraNode" presStyleLbl="node1" presStyleIdx="0" presStyleCnt="3"/>
      <dgm:spPr/>
    </dgm:pt>
    <dgm:pt modelId="{60AB6F16-CDFF-4264-A9A9-48FF1BFF9A16}" type="pres">
      <dgm:prSet presAssocID="{29A0F867-C20B-46D1-865D-7FA34979F3FE}" presName="dstNode" presStyleLbl="node1" presStyleIdx="0" presStyleCnt="3"/>
      <dgm:spPr/>
    </dgm:pt>
    <dgm:pt modelId="{9B62F1C8-77EF-456E-9B58-1BC8B74D44C6}" type="pres">
      <dgm:prSet presAssocID="{E5C9E979-6BFE-490D-BD09-A5776E2967F1}" presName="text_1" presStyleLbl="node1" presStyleIdx="0" presStyleCnt="3" custLinFactNeighborX="-560" custLinFactNeighborY="-3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B3206-855C-459B-BAA6-B2DABFD2AE08}" type="pres">
      <dgm:prSet presAssocID="{E5C9E979-6BFE-490D-BD09-A5776E2967F1}" presName="accent_1" presStyleCnt="0"/>
      <dgm:spPr/>
    </dgm:pt>
    <dgm:pt modelId="{3756735A-47DB-4393-9706-855FF885FC3F}" type="pres">
      <dgm:prSet presAssocID="{E5C9E979-6BFE-490D-BD09-A5776E2967F1}" presName="accentRepeatNode" presStyleLbl="solidFgAcc1" presStyleIdx="0" presStyleCnt="3"/>
      <dgm:spPr/>
    </dgm:pt>
    <dgm:pt modelId="{1D3746D8-32AD-4011-894C-45D68B975D05}" type="pres">
      <dgm:prSet presAssocID="{D655D332-8DCA-4E5B-BE21-11A10544282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DF5ED-B7C0-4B18-A4DA-7FB1983DEFEE}" type="pres">
      <dgm:prSet presAssocID="{D655D332-8DCA-4E5B-BE21-11A10544282E}" presName="accent_2" presStyleCnt="0"/>
      <dgm:spPr/>
    </dgm:pt>
    <dgm:pt modelId="{237B7CD9-B5BD-4792-B75A-3A85E7F630D6}" type="pres">
      <dgm:prSet presAssocID="{D655D332-8DCA-4E5B-BE21-11A10544282E}" presName="accentRepeatNode" presStyleLbl="solidFgAcc1" presStyleIdx="1" presStyleCnt="3"/>
      <dgm:spPr/>
    </dgm:pt>
    <dgm:pt modelId="{47A022E1-41E0-4B19-8907-ADBD6784EAA8}" type="pres">
      <dgm:prSet presAssocID="{26DAB25D-DC89-40CE-AAD3-CCF8CAD852C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F8DBF-6538-4E8C-B0EB-85AA948E377A}" type="pres">
      <dgm:prSet presAssocID="{26DAB25D-DC89-40CE-AAD3-CCF8CAD852CB}" presName="accent_3" presStyleCnt="0"/>
      <dgm:spPr/>
    </dgm:pt>
    <dgm:pt modelId="{B4B8ACBD-772F-403C-A5D4-4933AFFCABB2}" type="pres">
      <dgm:prSet presAssocID="{26DAB25D-DC89-40CE-AAD3-CCF8CAD852CB}" presName="accentRepeatNode" presStyleLbl="solidFgAcc1" presStyleIdx="2" presStyleCnt="3"/>
      <dgm:spPr/>
    </dgm:pt>
  </dgm:ptLst>
  <dgm:cxnLst>
    <dgm:cxn modelId="{F9A7A7A5-8E64-4939-AF54-49116BA060F7}" srcId="{29A0F867-C20B-46D1-865D-7FA34979F3FE}" destId="{E5C9E979-6BFE-490D-BD09-A5776E2967F1}" srcOrd="0" destOrd="0" parTransId="{7DA195F5-8A6D-48FD-8F2A-DE66BE3BA34F}" sibTransId="{DEFB5612-4C68-4FA5-882C-C2982E22781C}"/>
    <dgm:cxn modelId="{F53A1A29-336D-4766-B7F2-90EDCA9E3FDD}" srcId="{29A0F867-C20B-46D1-865D-7FA34979F3FE}" destId="{D655D332-8DCA-4E5B-BE21-11A10544282E}" srcOrd="1" destOrd="0" parTransId="{FF3D8A31-B40D-4932-802A-355F7370AB7B}" sibTransId="{74F21615-2074-484D-A650-1011306F08F3}"/>
    <dgm:cxn modelId="{5F8D995E-47BF-4796-8270-4AEF102244B5}" type="presOf" srcId="{29A0F867-C20B-46D1-865D-7FA34979F3FE}" destId="{C743749E-FBD2-4421-B37C-AF85911284D2}" srcOrd="0" destOrd="0" presId="urn:microsoft.com/office/officeart/2008/layout/VerticalCurvedList"/>
    <dgm:cxn modelId="{385059CC-F6E4-4362-847A-F4EA5E54EDCB}" type="presOf" srcId="{DEFB5612-4C68-4FA5-882C-C2982E22781C}" destId="{34ED1EB8-A65E-4A46-8CFE-C8A7ADE48DA4}" srcOrd="0" destOrd="0" presId="urn:microsoft.com/office/officeart/2008/layout/VerticalCurvedList"/>
    <dgm:cxn modelId="{7669785D-21D5-4554-A660-54D5A48D45D4}" type="presOf" srcId="{E5C9E979-6BFE-490D-BD09-A5776E2967F1}" destId="{9B62F1C8-77EF-456E-9B58-1BC8B74D44C6}" srcOrd="0" destOrd="0" presId="urn:microsoft.com/office/officeart/2008/layout/VerticalCurvedList"/>
    <dgm:cxn modelId="{C0E33170-7DCF-4CF6-A6E9-A96DD8B86D5B}" type="presOf" srcId="{D655D332-8DCA-4E5B-BE21-11A10544282E}" destId="{1D3746D8-32AD-4011-894C-45D68B975D05}" srcOrd="0" destOrd="0" presId="urn:microsoft.com/office/officeart/2008/layout/VerticalCurvedList"/>
    <dgm:cxn modelId="{2A67FB92-98ED-4988-A8B6-EAB120B3C87F}" srcId="{29A0F867-C20B-46D1-865D-7FA34979F3FE}" destId="{26DAB25D-DC89-40CE-AAD3-CCF8CAD852CB}" srcOrd="2" destOrd="0" parTransId="{86B73824-7442-47D2-86FF-8CEDC8546916}" sibTransId="{EBE453E4-1227-420F-AD65-C763A8B4B5EC}"/>
    <dgm:cxn modelId="{E5E70837-D3C7-4B5C-A49A-56EF6088515D}" type="presOf" srcId="{26DAB25D-DC89-40CE-AAD3-CCF8CAD852CB}" destId="{47A022E1-41E0-4B19-8907-ADBD6784EAA8}" srcOrd="0" destOrd="0" presId="urn:microsoft.com/office/officeart/2008/layout/VerticalCurvedList"/>
    <dgm:cxn modelId="{7AACD75E-DFAD-4E91-9139-812996EA9E0F}" type="presParOf" srcId="{C743749E-FBD2-4421-B37C-AF85911284D2}" destId="{78AE211C-483A-4F57-A67F-CD27E58CC4C7}" srcOrd="0" destOrd="0" presId="urn:microsoft.com/office/officeart/2008/layout/VerticalCurvedList"/>
    <dgm:cxn modelId="{CD17D0FA-037B-436D-9863-8B491D914360}" type="presParOf" srcId="{78AE211C-483A-4F57-A67F-CD27E58CC4C7}" destId="{E783ECE6-CE61-45F8-87B6-F6FD1AF1B7DC}" srcOrd="0" destOrd="0" presId="urn:microsoft.com/office/officeart/2008/layout/VerticalCurvedList"/>
    <dgm:cxn modelId="{FB611CED-0382-4503-A996-45642A456A5C}" type="presParOf" srcId="{E783ECE6-CE61-45F8-87B6-F6FD1AF1B7DC}" destId="{7D185B7C-B4D5-47CB-9F46-AE31EF66746A}" srcOrd="0" destOrd="0" presId="urn:microsoft.com/office/officeart/2008/layout/VerticalCurvedList"/>
    <dgm:cxn modelId="{AAF158E3-B387-47AF-81EA-8B28BAEC1E5A}" type="presParOf" srcId="{E783ECE6-CE61-45F8-87B6-F6FD1AF1B7DC}" destId="{34ED1EB8-A65E-4A46-8CFE-C8A7ADE48DA4}" srcOrd="1" destOrd="0" presId="urn:microsoft.com/office/officeart/2008/layout/VerticalCurvedList"/>
    <dgm:cxn modelId="{26315385-1946-4289-AE85-2D1D98E158DC}" type="presParOf" srcId="{E783ECE6-CE61-45F8-87B6-F6FD1AF1B7DC}" destId="{0D96C652-3883-43DA-8302-F5C751E4E084}" srcOrd="2" destOrd="0" presId="urn:microsoft.com/office/officeart/2008/layout/VerticalCurvedList"/>
    <dgm:cxn modelId="{E299ABF3-F458-4ECB-BA76-8A898719E05E}" type="presParOf" srcId="{E783ECE6-CE61-45F8-87B6-F6FD1AF1B7DC}" destId="{60AB6F16-CDFF-4264-A9A9-48FF1BFF9A16}" srcOrd="3" destOrd="0" presId="urn:microsoft.com/office/officeart/2008/layout/VerticalCurvedList"/>
    <dgm:cxn modelId="{2E419EE5-8FFC-448B-BC7B-31DEBA5C6458}" type="presParOf" srcId="{78AE211C-483A-4F57-A67F-CD27E58CC4C7}" destId="{9B62F1C8-77EF-456E-9B58-1BC8B74D44C6}" srcOrd="1" destOrd="0" presId="urn:microsoft.com/office/officeart/2008/layout/VerticalCurvedList"/>
    <dgm:cxn modelId="{2934CC60-6DC9-4654-B0B0-F4F28DDBC03F}" type="presParOf" srcId="{78AE211C-483A-4F57-A67F-CD27E58CC4C7}" destId="{B2AB3206-855C-459B-BAA6-B2DABFD2AE08}" srcOrd="2" destOrd="0" presId="urn:microsoft.com/office/officeart/2008/layout/VerticalCurvedList"/>
    <dgm:cxn modelId="{A6347E04-CA86-4A05-91FA-58D29C967AEC}" type="presParOf" srcId="{B2AB3206-855C-459B-BAA6-B2DABFD2AE08}" destId="{3756735A-47DB-4393-9706-855FF885FC3F}" srcOrd="0" destOrd="0" presId="urn:microsoft.com/office/officeart/2008/layout/VerticalCurvedList"/>
    <dgm:cxn modelId="{989BEC85-C203-402F-8AAB-4636A0945CBB}" type="presParOf" srcId="{78AE211C-483A-4F57-A67F-CD27E58CC4C7}" destId="{1D3746D8-32AD-4011-894C-45D68B975D05}" srcOrd="3" destOrd="0" presId="urn:microsoft.com/office/officeart/2008/layout/VerticalCurvedList"/>
    <dgm:cxn modelId="{5EE83ABA-7241-4567-901A-39674AAF4E39}" type="presParOf" srcId="{78AE211C-483A-4F57-A67F-CD27E58CC4C7}" destId="{04FDF5ED-B7C0-4B18-A4DA-7FB1983DEFEE}" srcOrd="4" destOrd="0" presId="urn:microsoft.com/office/officeart/2008/layout/VerticalCurvedList"/>
    <dgm:cxn modelId="{6242BC01-AEDC-42F1-9291-14658F064DC5}" type="presParOf" srcId="{04FDF5ED-B7C0-4B18-A4DA-7FB1983DEFEE}" destId="{237B7CD9-B5BD-4792-B75A-3A85E7F630D6}" srcOrd="0" destOrd="0" presId="urn:microsoft.com/office/officeart/2008/layout/VerticalCurvedList"/>
    <dgm:cxn modelId="{CD46364F-16BC-4619-BACD-969A75178919}" type="presParOf" srcId="{78AE211C-483A-4F57-A67F-CD27E58CC4C7}" destId="{47A022E1-41E0-4B19-8907-ADBD6784EAA8}" srcOrd="5" destOrd="0" presId="urn:microsoft.com/office/officeart/2008/layout/VerticalCurvedList"/>
    <dgm:cxn modelId="{DD8FA7CF-6DB4-4AA8-91DE-54F710E1776F}" type="presParOf" srcId="{78AE211C-483A-4F57-A67F-CD27E58CC4C7}" destId="{ED5F8DBF-6538-4E8C-B0EB-85AA948E377A}" srcOrd="6" destOrd="0" presId="urn:microsoft.com/office/officeart/2008/layout/VerticalCurvedList"/>
    <dgm:cxn modelId="{A7D4EE5B-D3D1-48B8-9B24-D4904A1C141C}" type="presParOf" srcId="{ED5F8DBF-6538-4E8C-B0EB-85AA948E377A}" destId="{B4B8ACBD-772F-403C-A5D4-4933AFFCAB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E87BD-5952-48A1-8730-B521C8D9512F}" type="doc">
      <dgm:prSet loTypeId="urn:microsoft.com/office/officeart/2005/8/layout/radial3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D48001-EB97-40BD-B103-1E0633872CA2}">
      <dgm:prSet phldrT="[Text]" custT="1"/>
      <dgm:spPr/>
      <dgm:t>
        <a:bodyPr/>
        <a:lstStyle/>
        <a:p>
          <a:r>
            <a:rPr lang="fa-IR" sz="2000" b="1" dirty="0" smtClean="0">
              <a:cs typeface="B Titr" panose="00000700000000000000" pitchFamily="2" charset="-78"/>
            </a:rPr>
            <a:t>برنامه های ملی اقتصاد مقاومتی</a:t>
          </a:r>
          <a:endParaRPr lang="en-US" sz="2000" b="1" dirty="0">
            <a:cs typeface="B Titr" panose="00000700000000000000" pitchFamily="2" charset="-78"/>
          </a:endParaRPr>
        </a:p>
      </dgm:t>
    </dgm:pt>
    <dgm:pt modelId="{20C982A2-EDA3-4E4C-8178-C946F518FCBB}" type="parTrans" cxnId="{ABB24C78-FE4D-4A14-BBCD-CC8F8AD3C344}">
      <dgm:prSet/>
      <dgm:spPr/>
      <dgm:t>
        <a:bodyPr/>
        <a:lstStyle/>
        <a:p>
          <a:endParaRPr lang="en-US"/>
        </a:p>
      </dgm:t>
    </dgm:pt>
    <dgm:pt modelId="{2A10D1F4-5BE4-4898-970D-366129940227}" type="sibTrans" cxnId="{ABB24C78-FE4D-4A14-BBCD-CC8F8AD3C344}">
      <dgm:prSet/>
      <dgm:spPr/>
      <dgm:t>
        <a:bodyPr/>
        <a:lstStyle/>
        <a:p>
          <a:endParaRPr lang="en-US"/>
        </a:p>
      </dgm:t>
    </dgm:pt>
    <dgm:pt modelId="{459BA1CB-D77A-469B-9B1F-D4CDF23B03E7}">
      <dgm:prSet phldrT="[Text]" custT="1"/>
      <dgm:spPr/>
      <dgm:t>
        <a:bodyPr/>
        <a:lstStyle/>
        <a:p>
          <a:r>
            <a:rPr lang="fa-IR" sz="1000" b="1" dirty="0" smtClean="0">
              <a:cs typeface="B Titr" panose="00000700000000000000" pitchFamily="2" charset="-78"/>
            </a:rPr>
            <a:t>ارتقای بهره وری</a:t>
          </a:r>
          <a:endParaRPr lang="en-US" sz="1000" b="1" dirty="0">
            <a:cs typeface="B Titr" panose="00000700000000000000" pitchFamily="2" charset="-78"/>
          </a:endParaRPr>
        </a:p>
      </dgm:t>
    </dgm:pt>
    <dgm:pt modelId="{917E1D5A-531B-48AE-B5FC-56450EB11797}" type="parTrans" cxnId="{9C8F35A0-4F69-47C4-B7CB-55AA27AD37FA}">
      <dgm:prSet/>
      <dgm:spPr/>
      <dgm:t>
        <a:bodyPr/>
        <a:lstStyle/>
        <a:p>
          <a:endParaRPr lang="en-US"/>
        </a:p>
      </dgm:t>
    </dgm:pt>
    <dgm:pt modelId="{A6A0FACD-2973-4F1E-A559-0214647C2AA5}" type="sibTrans" cxnId="{9C8F35A0-4F69-47C4-B7CB-55AA27AD37FA}">
      <dgm:prSet/>
      <dgm:spPr/>
      <dgm:t>
        <a:bodyPr/>
        <a:lstStyle/>
        <a:p>
          <a:endParaRPr lang="en-US"/>
        </a:p>
      </dgm:t>
    </dgm:pt>
    <dgm:pt modelId="{195F2CAB-5CA0-45D2-91D0-99CFCF4E9395}">
      <dgm:prSet phldrT="[Text]" custT="1"/>
      <dgm:spPr/>
      <dgm:t>
        <a:bodyPr/>
        <a:lstStyle/>
        <a:p>
          <a:r>
            <a:rPr lang="fa-IR" sz="1000" b="1" dirty="0" smtClean="0">
              <a:cs typeface="B Titr" panose="00000700000000000000" pitchFamily="2" charset="-78"/>
            </a:rPr>
            <a:t>هدفمندسازی یارانه ها</a:t>
          </a:r>
          <a:endParaRPr lang="en-US" sz="1000" b="1" dirty="0">
            <a:cs typeface="B Titr" panose="00000700000000000000" pitchFamily="2" charset="-78"/>
          </a:endParaRPr>
        </a:p>
      </dgm:t>
    </dgm:pt>
    <dgm:pt modelId="{D7DBBF40-198E-4F29-B589-22AF1ADC8DB2}" type="parTrans" cxnId="{100099DE-ABBD-4835-9C22-4D0D3EF3370F}">
      <dgm:prSet/>
      <dgm:spPr/>
      <dgm:t>
        <a:bodyPr/>
        <a:lstStyle/>
        <a:p>
          <a:endParaRPr lang="en-US"/>
        </a:p>
      </dgm:t>
    </dgm:pt>
    <dgm:pt modelId="{000E7F96-F823-486B-95C9-0551BF90C906}" type="sibTrans" cxnId="{100099DE-ABBD-4835-9C22-4D0D3EF3370F}">
      <dgm:prSet/>
      <dgm:spPr/>
      <dgm:t>
        <a:bodyPr/>
        <a:lstStyle/>
        <a:p>
          <a:endParaRPr lang="en-US"/>
        </a:p>
      </dgm:t>
    </dgm:pt>
    <dgm:pt modelId="{F6191B27-60D7-4567-8B3C-DC73DB27B533}">
      <dgm:prSet phldrT="[Text]" custT="1"/>
      <dgm:spPr/>
      <dgm:t>
        <a:bodyPr/>
        <a:lstStyle/>
        <a:p>
          <a:r>
            <a:rPr lang="fa-IR" sz="1000" b="1" dirty="0" smtClean="0">
              <a:cs typeface="B Titr" panose="00000700000000000000" pitchFamily="2" charset="-78"/>
            </a:rPr>
            <a:t>مردمی کردن اقتصاد</a:t>
          </a:r>
          <a:endParaRPr lang="en-US" sz="1000" b="1" dirty="0">
            <a:cs typeface="B Titr" panose="00000700000000000000" pitchFamily="2" charset="-78"/>
          </a:endParaRPr>
        </a:p>
      </dgm:t>
    </dgm:pt>
    <dgm:pt modelId="{CE120E7E-EFEB-4116-A227-66B5C216A142}" type="parTrans" cxnId="{C9EEFDE9-165E-4A11-82B7-6F2C0F3F930E}">
      <dgm:prSet/>
      <dgm:spPr/>
      <dgm:t>
        <a:bodyPr/>
        <a:lstStyle/>
        <a:p>
          <a:endParaRPr lang="en-US"/>
        </a:p>
      </dgm:t>
    </dgm:pt>
    <dgm:pt modelId="{DC0DA29C-09A2-4D93-9175-95669DFDEF73}" type="sibTrans" cxnId="{C9EEFDE9-165E-4A11-82B7-6F2C0F3F930E}">
      <dgm:prSet/>
      <dgm:spPr/>
      <dgm:t>
        <a:bodyPr/>
        <a:lstStyle/>
        <a:p>
          <a:endParaRPr lang="en-US"/>
        </a:p>
      </dgm:t>
    </dgm:pt>
    <dgm:pt modelId="{528EA153-240B-4D86-B514-F38551ADBF06}">
      <dgm:prSet phldrT="[Text]" custT="1"/>
      <dgm:spPr/>
      <dgm:t>
        <a:bodyPr/>
        <a:lstStyle/>
        <a:p>
          <a:r>
            <a:rPr lang="fa-IR" sz="1000" b="1" dirty="0" smtClean="0">
              <a:cs typeface="B Titr" panose="00000700000000000000" pitchFamily="2" charset="-78"/>
            </a:rPr>
            <a:t>سیاست های پولی و ارزی</a:t>
          </a:r>
          <a:endParaRPr lang="en-US" sz="1000" b="1" dirty="0">
            <a:cs typeface="B Titr" panose="00000700000000000000" pitchFamily="2" charset="-78"/>
          </a:endParaRPr>
        </a:p>
      </dgm:t>
    </dgm:pt>
    <dgm:pt modelId="{66D8DFC3-6461-4EFE-A65B-1EB4B9F64B92}" type="parTrans" cxnId="{8A1D8120-E4F2-463C-8486-508C0540D3B6}">
      <dgm:prSet/>
      <dgm:spPr/>
      <dgm:t>
        <a:bodyPr/>
        <a:lstStyle/>
        <a:p>
          <a:endParaRPr lang="en-US"/>
        </a:p>
      </dgm:t>
    </dgm:pt>
    <dgm:pt modelId="{4453E1D5-180C-4270-B97A-8DFDD265BBBD}" type="sibTrans" cxnId="{8A1D8120-E4F2-463C-8486-508C0540D3B6}">
      <dgm:prSet/>
      <dgm:spPr/>
      <dgm:t>
        <a:bodyPr/>
        <a:lstStyle/>
        <a:p>
          <a:endParaRPr lang="en-US"/>
        </a:p>
      </dgm:t>
    </dgm:pt>
    <dgm:pt modelId="{9C7ABCB0-F109-420E-8B06-B7E485E2FA32}">
      <dgm:prSet custT="1"/>
      <dgm:spPr/>
      <dgm:t>
        <a:bodyPr/>
        <a:lstStyle/>
        <a:p>
          <a:r>
            <a:rPr lang="fa-IR" sz="1000" b="1" dirty="0" smtClean="0">
              <a:cs typeface="B Titr" panose="00000700000000000000" pitchFamily="2" charset="-78"/>
            </a:rPr>
            <a:t>توسعه ظرفیت تولید نفت و گاز و تکمیل زنجیره پایین دستی و توسعه بازار</a:t>
          </a:r>
          <a:endParaRPr lang="en-US" sz="1000" b="1" dirty="0">
            <a:cs typeface="B Titr" panose="00000700000000000000" pitchFamily="2" charset="-78"/>
          </a:endParaRPr>
        </a:p>
      </dgm:t>
    </dgm:pt>
    <dgm:pt modelId="{7F3BF438-A5C3-4093-A450-2BA2CD149A3F}" type="parTrans" cxnId="{051E284A-851F-49AD-82E1-3F2339C06856}">
      <dgm:prSet/>
      <dgm:spPr/>
      <dgm:t>
        <a:bodyPr/>
        <a:lstStyle/>
        <a:p>
          <a:endParaRPr lang="en-US"/>
        </a:p>
      </dgm:t>
    </dgm:pt>
    <dgm:pt modelId="{10649AC7-4B64-4CDC-8A36-310F297C4A59}" type="sibTrans" cxnId="{051E284A-851F-49AD-82E1-3F2339C06856}">
      <dgm:prSet/>
      <dgm:spPr/>
      <dgm:t>
        <a:bodyPr/>
        <a:lstStyle/>
        <a:p>
          <a:endParaRPr lang="en-US"/>
        </a:p>
      </dgm:t>
    </dgm:pt>
    <dgm:pt modelId="{9B38D84A-79C8-42A4-936D-10A91EA60FF8}">
      <dgm:prSet custT="1"/>
      <dgm:spPr/>
      <dgm:t>
        <a:bodyPr/>
        <a:lstStyle/>
        <a:p>
          <a:r>
            <a:rPr lang="fa-IR" sz="1000" b="1" dirty="0" smtClean="0">
              <a:cs typeface="B Titr" panose="00000700000000000000" pitchFamily="2" charset="-78"/>
            </a:rPr>
            <a:t>شفاف سازی و سالم سازی اقتصاد</a:t>
          </a:r>
          <a:endParaRPr lang="en-US" sz="1000" b="1" dirty="0">
            <a:cs typeface="B Titr" panose="00000700000000000000" pitchFamily="2" charset="-78"/>
          </a:endParaRPr>
        </a:p>
      </dgm:t>
    </dgm:pt>
    <dgm:pt modelId="{93B92252-F7BC-43D8-957D-6F7D49CBE475}" type="parTrans" cxnId="{FB696A1E-FCDB-4A3B-8D7A-FFA2D5249E32}">
      <dgm:prSet/>
      <dgm:spPr/>
      <dgm:t>
        <a:bodyPr/>
        <a:lstStyle/>
        <a:p>
          <a:endParaRPr lang="en-US"/>
        </a:p>
      </dgm:t>
    </dgm:pt>
    <dgm:pt modelId="{100FDB39-D464-49DE-8CA6-E390BCD42ECF}" type="sibTrans" cxnId="{FB696A1E-FCDB-4A3B-8D7A-FFA2D5249E32}">
      <dgm:prSet/>
      <dgm:spPr/>
      <dgm:t>
        <a:bodyPr/>
        <a:lstStyle/>
        <a:p>
          <a:endParaRPr lang="en-US"/>
        </a:p>
      </dgm:t>
    </dgm:pt>
    <dgm:pt modelId="{F2260A95-3F91-4C09-8D16-DE8D327825FD}">
      <dgm:prSet custT="1"/>
      <dgm:spPr/>
      <dgm:t>
        <a:bodyPr/>
        <a:lstStyle/>
        <a:p>
          <a:r>
            <a:rPr lang="fa-IR" sz="1000" b="1" dirty="0" smtClean="0">
              <a:cs typeface="B Titr" panose="00000700000000000000" pitchFamily="2" charset="-78"/>
            </a:rPr>
            <a:t>عدالت بنیان کردن اقتصاد و توسعه عدالت اجتماعی</a:t>
          </a:r>
          <a:endParaRPr lang="en-US" sz="1000" b="1" dirty="0">
            <a:cs typeface="B Titr" panose="00000700000000000000" pitchFamily="2" charset="-78"/>
          </a:endParaRPr>
        </a:p>
      </dgm:t>
    </dgm:pt>
    <dgm:pt modelId="{B591EE25-D36B-45BF-B053-9907EA5C1C08}" type="parTrans" cxnId="{05C3197D-849B-4F7F-8EF9-AA83D248257E}">
      <dgm:prSet/>
      <dgm:spPr/>
      <dgm:t>
        <a:bodyPr/>
        <a:lstStyle/>
        <a:p>
          <a:endParaRPr lang="en-US"/>
        </a:p>
      </dgm:t>
    </dgm:pt>
    <dgm:pt modelId="{0D441451-104A-4013-B12C-859F9AFF3212}" type="sibTrans" cxnId="{05C3197D-849B-4F7F-8EF9-AA83D248257E}">
      <dgm:prSet/>
      <dgm:spPr/>
      <dgm:t>
        <a:bodyPr/>
        <a:lstStyle/>
        <a:p>
          <a:endParaRPr lang="en-US"/>
        </a:p>
      </dgm:t>
    </dgm:pt>
    <dgm:pt modelId="{BD1414A2-F581-4EFA-96B2-D38EDBC0D2F0}">
      <dgm:prSet custT="1"/>
      <dgm:spPr/>
      <dgm:t>
        <a:bodyPr/>
        <a:lstStyle/>
        <a:p>
          <a:r>
            <a:rPr lang="fa-IR" sz="1000" b="1" dirty="0" smtClean="0">
              <a:cs typeface="B Titr" panose="00000700000000000000" pitchFamily="2" charset="-78"/>
            </a:rPr>
            <a:t>ارتقای توان تولید ملی(درون زایی اقتصاد)</a:t>
          </a:r>
          <a:endParaRPr lang="en-US" sz="1000" b="1" dirty="0">
            <a:cs typeface="B Titr" panose="00000700000000000000" pitchFamily="2" charset="-78"/>
          </a:endParaRPr>
        </a:p>
      </dgm:t>
    </dgm:pt>
    <dgm:pt modelId="{54A91E70-6DE3-4D8E-B42A-D105426A8C10}" type="parTrans" cxnId="{423701F6-4C85-4355-91D8-0790DF823D76}">
      <dgm:prSet/>
      <dgm:spPr/>
      <dgm:t>
        <a:bodyPr/>
        <a:lstStyle/>
        <a:p>
          <a:endParaRPr lang="en-US"/>
        </a:p>
      </dgm:t>
    </dgm:pt>
    <dgm:pt modelId="{E1408B9E-99E2-4DFB-A345-5B8AAF430D53}" type="sibTrans" cxnId="{423701F6-4C85-4355-91D8-0790DF823D76}">
      <dgm:prSet/>
      <dgm:spPr/>
      <dgm:t>
        <a:bodyPr/>
        <a:lstStyle/>
        <a:p>
          <a:endParaRPr lang="en-US"/>
        </a:p>
      </dgm:t>
    </dgm:pt>
    <dgm:pt modelId="{74165820-7D67-4679-BCB6-D48201E3E1AD}">
      <dgm:prSet custT="1"/>
      <dgm:spPr/>
      <dgm:t>
        <a:bodyPr/>
        <a:lstStyle/>
        <a:p>
          <a:r>
            <a:rPr lang="fa-IR" sz="1000" b="1" dirty="0" smtClean="0">
              <a:cs typeface="B Titr" panose="00000700000000000000" pitchFamily="2" charset="-78"/>
            </a:rPr>
            <a:t>پیش برد برون ریی اقتصاد(توسعه صادرات غیر نفتی</a:t>
          </a:r>
          <a:endParaRPr lang="en-US" sz="1000" b="1" dirty="0">
            <a:cs typeface="B Titr" panose="00000700000000000000" pitchFamily="2" charset="-78"/>
          </a:endParaRPr>
        </a:p>
      </dgm:t>
    </dgm:pt>
    <dgm:pt modelId="{CA60F548-61D3-4CAB-BA70-E9A5604BE132}" type="parTrans" cxnId="{1868E708-1BAB-4814-A923-F99DC15AFF0A}">
      <dgm:prSet/>
      <dgm:spPr/>
      <dgm:t>
        <a:bodyPr/>
        <a:lstStyle/>
        <a:p>
          <a:endParaRPr lang="en-US"/>
        </a:p>
      </dgm:t>
    </dgm:pt>
    <dgm:pt modelId="{326B3281-7AAA-4BE1-903A-EA7B88BF1535}" type="sibTrans" cxnId="{1868E708-1BAB-4814-A923-F99DC15AFF0A}">
      <dgm:prSet/>
      <dgm:spPr/>
      <dgm:t>
        <a:bodyPr/>
        <a:lstStyle/>
        <a:p>
          <a:endParaRPr lang="en-US"/>
        </a:p>
      </dgm:t>
    </dgm:pt>
    <dgm:pt modelId="{ABF20B3F-A73C-4F1C-A398-638809EED55F}">
      <dgm:prSet custT="1"/>
      <dgm:spPr/>
      <dgm:t>
        <a:bodyPr/>
        <a:lstStyle/>
        <a:p>
          <a:r>
            <a:rPr lang="fa-IR" sz="1000" b="1" dirty="0" smtClean="0">
              <a:cs typeface="B Titr" panose="00000700000000000000" pitchFamily="2" charset="-78"/>
            </a:rPr>
            <a:t>گفتمان سازی و فرهنگ سازی اقتصاد مقا.متی</a:t>
          </a:r>
          <a:endParaRPr lang="en-US" sz="1000" b="1" dirty="0">
            <a:cs typeface="B Titr" panose="00000700000000000000" pitchFamily="2" charset="-78"/>
          </a:endParaRPr>
        </a:p>
      </dgm:t>
    </dgm:pt>
    <dgm:pt modelId="{CE9B10F9-E8F0-43C5-94A5-14DF0F796FAF}" type="parTrans" cxnId="{0D6E8CD6-283D-43CC-B4E3-0E29D24452A3}">
      <dgm:prSet/>
      <dgm:spPr/>
      <dgm:t>
        <a:bodyPr/>
        <a:lstStyle/>
        <a:p>
          <a:endParaRPr lang="en-US"/>
        </a:p>
      </dgm:t>
    </dgm:pt>
    <dgm:pt modelId="{6296BA6F-B35F-4AC7-BAE8-170B4FF16CAC}" type="sibTrans" cxnId="{0D6E8CD6-283D-43CC-B4E3-0E29D24452A3}">
      <dgm:prSet/>
      <dgm:spPr/>
      <dgm:t>
        <a:bodyPr/>
        <a:lstStyle/>
        <a:p>
          <a:endParaRPr lang="en-US"/>
        </a:p>
      </dgm:t>
    </dgm:pt>
    <dgm:pt modelId="{CD0CF250-E15C-4CCD-9664-9C488AEBB874}">
      <dgm:prSet custT="1"/>
      <dgm:spPr/>
      <dgm:t>
        <a:bodyPr/>
        <a:lstStyle/>
        <a:p>
          <a:r>
            <a:rPr lang="fa-IR" sz="1000" b="1" dirty="0" smtClean="0">
              <a:cs typeface="B Titr" panose="00000700000000000000" pitchFamily="2" charset="-78"/>
            </a:rPr>
            <a:t>توسعه اقتصاد دانش بنیان</a:t>
          </a:r>
          <a:endParaRPr lang="en-US" sz="1000" b="1" dirty="0">
            <a:cs typeface="B Titr" panose="00000700000000000000" pitchFamily="2" charset="-78"/>
          </a:endParaRPr>
        </a:p>
      </dgm:t>
    </dgm:pt>
    <dgm:pt modelId="{05BAF115-87FD-4A6D-A9C8-E4EAD2067C59}" type="parTrans" cxnId="{47339D75-77AA-43FE-96B1-7B7B044F6CE7}">
      <dgm:prSet/>
      <dgm:spPr/>
      <dgm:t>
        <a:bodyPr/>
        <a:lstStyle/>
        <a:p>
          <a:endParaRPr lang="en-US"/>
        </a:p>
      </dgm:t>
    </dgm:pt>
    <dgm:pt modelId="{34B3541A-883C-4C78-A993-DCD4FB6FAD70}" type="sibTrans" cxnId="{47339D75-77AA-43FE-96B1-7B7B044F6CE7}">
      <dgm:prSet/>
      <dgm:spPr/>
      <dgm:t>
        <a:bodyPr/>
        <a:lstStyle/>
        <a:p>
          <a:endParaRPr lang="en-US"/>
        </a:p>
      </dgm:t>
    </dgm:pt>
    <dgm:pt modelId="{FF421BE3-A6F0-49A1-B356-47E28E6812FC}">
      <dgm:prSet custT="1"/>
      <dgm:spPr/>
      <dgm:t>
        <a:bodyPr/>
        <a:lstStyle/>
        <a:p>
          <a:r>
            <a:rPr lang="fa-IR" sz="1000" b="1" dirty="0" smtClean="0">
              <a:cs typeface="B Titr" panose="00000700000000000000" pitchFamily="2" charset="-78"/>
            </a:rPr>
            <a:t>برقراری انضباط مالی در بخش عمومی و قطع وابستگی بودجه به نفت</a:t>
          </a:r>
          <a:endParaRPr lang="en-US" sz="1000" b="1" dirty="0">
            <a:cs typeface="B Titr" panose="00000700000000000000" pitchFamily="2" charset="-78"/>
          </a:endParaRPr>
        </a:p>
      </dgm:t>
    </dgm:pt>
    <dgm:pt modelId="{FA2D24E8-1D13-4053-A362-F0DD364F8697}" type="parTrans" cxnId="{A750DCA0-5D9B-46B2-A114-2563BA310B18}">
      <dgm:prSet/>
      <dgm:spPr/>
      <dgm:t>
        <a:bodyPr/>
        <a:lstStyle/>
        <a:p>
          <a:endParaRPr lang="en-US"/>
        </a:p>
      </dgm:t>
    </dgm:pt>
    <dgm:pt modelId="{8E22B5BE-11B4-4353-8CEA-B8EDA9FFFA05}" type="sibTrans" cxnId="{A750DCA0-5D9B-46B2-A114-2563BA310B18}">
      <dgm:prSet/>
      <dgm:spPr/>
      <dgm:t>
        <a:bodyPr/>
        <a:lstStyle/>
        <a:p>
          <a:endParaRPr lang="en-US"/>
        </a:p>
      </dgm:t>
    </dgm:pt>
    <dgm:pt modelId="{A35B4E4B-DAA1-4938-9AC3-095D5C188C3F}" type="pres">
      <dgm:prSet presAssocID="{C6EE87BD-5952-48A1-8730-B521C8D9512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B0CDFF-2A0C-4B95-BEFA-BF667DBEBA84}" type="pres">
      <dgm:prSet presAssocID="{C6EE87BD-5952-48A1-8730-B521C8D9512F}" presName="radial" presStyleCnt="0">
        <dgm:presLayoutVars>
          <dgm:animLvl val="ctr"/>
        </dgm:presLayoutVars>
      </dgm:prSet>
      <dgm:spPr/>
    </dgm:pt>
    <dgm:pt modelId="{C6C3163C-1251-4ADF-BC58-B23F65C2E71F}" type="pres">
      <dgm:prSet presAssocID="{DAD48001-EB97-40BD-B103-1E0633872CA2}" presName="centerShape" presStyleLbl="vennNode1" presStyleIdx="0" presStyleCnt="13"/>
      <dgm:spPr/>
      <dgm:t>
        <a:bodyPr/>
        <a:lstStyle/>
        <a:p>
          <a:endParaRPr lang="en-US"/>
        </a:p>
      </dgm:t>
    </dgm:pt>
    <dgm:pt modelId="{980AD372-8163-4D09-86ED-D1DAE26D33DB}" type="pres">
      <dgm:prSet presAssocID="{459BA1CB-D77A-469B-9B1F-D4CDF23B03E7}" presName="node" presStyleLbl="venn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C0A0F-CF61-4DAD-8D87-FA9C210A4FB0}" type="pres">
      <dgm:prSet presAssocID="{74165820-7D67-4679-BCB6-D48201E3E1AD}" presName="node" presStyleLbl="venn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0E6C4-15EA-44C9-9EA8-EA66BAB5D43C}" type="pres">
      <dgm:prSet presAssocID="{BD1414A2-F581-4EFA-96B2-D38EDBC0D2F0}" presName="node" presStyleLbl="venn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69D60-23BB-451A-829F-5DB2B956564D}" type="pres">
      <dgm:prSet presAssocID="{F2260A95-3F91-4C09-8D16-DE8D327825FD}" presName="node" presStyleLbl="venn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8CD4E-9494-4038-8B7A-8BB1DD034D45}" type="pres">
      <dgm:prSet presAssocID="{FF421BE3-A6F0-49A1-B356-47E28E6812FC}" presName="node" presStyleLbl="venn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70A30-1C09-443F-805C-8BF03C160A4F}" type="pres">
      <dgm:prSet presAssocID="{CD0CF250-E15C-4CCD-9664-9C488AEBB874}" presName="node" presStyleLbl="vennNode1" presStyleIdx="6" presStyleCnt="13" custRadScaleRad="105581" custRadScaleInc="6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18BBA-DD59-40E6-8714-0846A09A59DD}" type="pres">
      <dgm:prSet presAssocID="{ABF20B3F-A73C-4F1C-A398-638809EED55F}" presName="node" presStyleLbl="venn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E7DA0-A47D-4B03-8FED-060CB9B715C0}" type="pres">
      <dgm:prSet presAssocID="{9B38D84A-79C8-42A4-936D-10A91EA60FF8}" presName="node" presStyleLbl="venn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19EB0-476C-4745-9083-0852C9C993C4}" type="pres">
      <dgm:prSet presAssocID="{9C7ABCB0-F109-420E-8B06-B7E485E2FA32}" presName="node" presStyleLbl="venn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C7A06-D82D-41FD-9396-5445E707AF54}" type="pres">
      <dgm:prSet presAssocID="{195F2CAB-5CA0-45D2-91D0-99CFCF4E9395}" presName="node" presStyleLbl="venn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FBCDE-A227-45A7-819E-9B1E90B271D1}" type="pres">
      <dgm:prSet presAssocID="{F6191B27-60D7-4567-8B3C-DC73DB27B533}" presName="node" presStyleLbl="venn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3C36D-EA27-416F-9579-B5E6496C05DD}" type="pres">
      <dgm:prSet presAssocID="{528EA153-240B-4D86-B514-F38551ADBF06}" presName="node" presStyleLbl="venn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B24C78-FE4D-4A14-BBCD-CC8F8AD3C344}" srcId="{C6EE87BD-5952-48A1-8730-B521C8D9512F}" destId="{DAD48001-EB97-40BD-B103-1E0633872CA2}" srcOrd="0" destOrd="0" parTransId="{20C982A2-EDA3-4E4C-8178-C946F518FCBB}" sibTransId="{2A10D1F4-5BE4-4898-970D-366129940227}"/>
    <dgm:cxn modelId="{504CB7BB-8494-47E6-B9C3-FB18C7832D22}" type="presOf" srcId="{528EA153-240B-4D86-B514-F38551ADBF06}" destId="{58E3C36D-EA27-416F-9579-B5E6496C05DD}" srcOrd="0" destOrd="0" presId="urn:microsoft.com/office/officeart/2005/8/layout/radial3"/>
    <dgm:cxn modelId="{CEF34B61-E013-4EE6-BD7A-B025FDE31F67}" type="presOf" srcId="{DAD48001-EB97-40BD-B103-1E0633872CA2}" destId="{C6C3163C-1251-4ADF-BC58-B23F65C2E71F}" srcOrd="0" destOrd="0" presId="urn:microsoft.com/office/officeart/2005/8/layout/radial3"/>
    <dgm:cxn modelId="{100099DE-ABBD-4835-9C22-4D0D3EF3370F}" srcId="{DAD48001-EB97-40BD-B103-1E0633872CA2}" destId="{195F2CAB-5CA0-45D2-91D0-99CFCF4E9395}" srcOrd="9" destOrd="0" parTransId="{D7DBBF40-198E-4F29-B589-22AF1ADC8DB2}" sibTransId="{000E7F96-F823-486B-95C9-0551BF90C906}"/>
    <dgm:cxn modelId="{F136F4E4-AA79-4753-97E0-052FADB704FE}" type="presOf" srcId="{ABF20B3F-A73C-4F1C-A398-638809EED55F}" destId="{5FC18BBA-DD59-40E6-8714-0846A09A59DD}" srcOrd="0" destOrd="0" presId="urn:microsoft.com/office/officeart/2005/8/layout/radial3"/>
    <dgm:cxn modelId="{E34C38D4-D468-4B4C-A9E5-132AB930AFFA}" type="presOf" srcId="{9B38D84A-79C8-42A4-936D-10A91EA60FF8}" destId="{DE4E7DA0-A47D-4B03-8FED-060CB9B715C0}" srcOrd="0" destOrd="0" presId="urn:microsoft.com/office/officeart/2005/8/layout/radial3"/>
    <dgm:cxn modelId="{0D6E8CD6-283D-43CC-B4E3-0E29D24452A3}" srcId="{DAD48001-EB97-40BD-B103-1E0633872CA2}" destId="{ABF20B3F-A73C-4F1C-A398-638809EED55F}" srcOrd="6" destOrd="0" parTransId="{CE9B10F9-E8F0-43C5-94A5-14DF0F796FAF}" sibTransId="{6296BA6F-B35F-4AC7-BAE8-170B4FF16CAC}"/>
    <dgm:cxn modelId="{C9EEFDE9-165E-4A11-82B7-6F2C0F3F930E}" srcId="{DAD48001-EB97-40BD-B103-1E0633872CA2}" destId="{F6191B27-60D7-4567-8B3C-DC73DB27B533}" srcOrd="10" destOrd="0" parTransId="{CE120E7E-EFEB-4116-A227-66B5C216A142}" sibTransId="{DC0DA29C-09A2-4D93-9175-95669DFDEF73}"/>
    <dgm:cxn modelId="{3142E2A7-EE09-447E-AE52-9548F4AE7739}" type="presOf" srcId="{C6EE87BD-5952-48A1-8730-B521C8D9512F}" destId="{A35B4E4B-DAA1-4938-9AC3-095D5C188C3F}" srcOrd="0" destOrd="0" presId="urn:microsoft.com/office/officeart/2005/8/layout/radial3"/>
    <dgm:cxn modelId="{4695258D-D6B7-4A71-952D-1E08222FB03E}" type="presOf" srcId="{BD1414A2-F581-4EFA-96B2-D38EDBC0D2F0}" destId="{EFF0E6C4-15EA-44C9-9EA8-EA66BAB5D43C}" srcOrd="0" destOrd="0" presId="urn:microsoft.com/office/officeart/2005/8/layout/radial3"/>
    <dgm:cxn modelId="{6093263C-AB06-405A-BFA2-E3CE5982C0AA}" type="presOf" srcId="{CD0CF250-E15C-4CCD-9664-9C488AEBB874}" destId="{85D70A30-1C09-443F-805C-8BF03C160A4F}" srcOrd="0" destOrd="0" presId="urn:microsoft.com/office/officeart/2005/8/layout/radial3"/>
    <dgm:cxn modelId="{B5448AB7-F0DC-40E4-9BB3-226F6A755878}" type="presOf" srcId="{459BA1CB-D77A-469B-9B1F-D4CDF23B03E7}" destId="{980AD372-8163-4D09-86ED-D1DAE26D33DB}" srcOrd="0" destOrd="0" presId="urn:microsoft.com/office/officeart/2005/8/layout/radial3"/>
    <dgm:cxn modelId="{423701F6-4C85-4355-91D8-0790DF823D76}" srcId="{DAD48001-EB97-40BD-B103-1E0633872CA2}" destId="{BD1414A2-F581-4EFA-96B2-D38EDBC0D2F0}" srcOrd="2" destOrd="0" parTransId="{54A91E70-6DE3-4D8E-B42A-D105426A8C10}" sibTransId="{E1408B9E-99E2-4DFB-A345-5B8AAF430D53}"/>
    <dgm:cxn modelId="{9C8F35A0-4F69-47C4-B7CB-55AA27AD37FA}" srcId="{DAD48001-EB97-40BD-B103-1E0633872CA2}" destId="{459BA1CB-D77A-469B-9B1F-D4CDF23B03E7}" srcOrd="0" destOrd="0" parTransId="{917E1D5A-531B-48AE-B5FC-56450EB11797}" sibTransId="{A6A0FACD-2973-4F1E-A559-0214647C2AA5}"/>
    <dgm:cxn modelId="{1CE30AB0-D8A1-4E6B-8F0F-61361F7A16A9}" type="presOf" srcId="{195F2CAB-5CA0-45D2-91D0-99CFCF4E9395}" destId="{356C7A06-D82D-41FD-9396-5445E707AF54}" srcOrd="0" destOrd="0" presId="urn:microsoft.com/office/officeart/2005/8/layout/radial3"/>
    <dgm:cxn modelId="{7C508C21-B66A-40CA-BC45-E33D666437D0}" type="presOf" srcId="{FF421BE3-A6F0-49A1-B356-47E28E6812FC}" destId="{99E8CD4E-9494-4038-8B7A-8BB1DD034D45}" srcOrd="0" destOrd="0" presId="urn:microsoft.com/office/officeart/2005/8/layout/radial3"/>
    <dgm:cxn modelId="{1868E708-1BAB-4814-A923-F99DC15AFF0A}" srcId="{DAD48001-EB97-40BD-B103-1E0633872CA2}" destId="{74165820-7D67-4679-BCB6-D48201E3E1AD}" srcOrd="1" destOrd="0" parTransId="{CA60F548-61D3-4CAB-BA70-E9A5604BE132}" sibTransId="{326B3281-7AAA-4BE1-903A-EA7B88BF1535}"/>
    <dgm:cxn modelId="{A4D1CBB4-5532-4B82-9B01-F39978181835}" type="presOf" srcId="{F6191B27-60D7-4567-8B3C-DC73DB27B533}" destId="{A77FBCDE-A227-45A7-819E-9B1E90B271D1}" srcOrd="0" destOrd="0" presId="urn:microsoft.com/office/officeart/2005/8/layout/radial3"/>
    <dgm:cxn modelId="{051E284A-851F-49AD-82E1-3F2339C06856}" srcId="{DAD48001-EB97-40BD-B103-1E0633872CA2}" destId="{9C7ABCB0-F109-420E-8B06-B7E485E2FA32}" srcOrd="8" destOrd="0" parTransId="{7F3BF438-A5C3-4093-A450-2BA2CD149A3F}" sibTransId="{10649AC7-4B64-4CDC-8A36-310F297C4A59}"/>
    <dgm:cxn modelId="{8A1D8120-E4F2-463C-8486-508C0540D3B6}" srcId="{DAD48001-EB97-40BD-B103-1E0633872CA2}" destId="{528EA153-240B-4D86-B514-F38551ADBF06}" srcOrd="11" destOrd="0" parTransId="{66D8DFC3-6461-4EFE-A65B-1EB4B9F64B92}" sibTransId="{4453E1D5-180C-4270-B97A-8DFDD265BBBD}"/>
    <dgm:cxn modelId="{2C4D77BA-0168-4A45-A2A3-50B9464CC9D3}" type="presOf" srcId="{9C7ABCB0-F109-420E-8B06-B7E485E2FA32}" destId="{D5019EB0-476C-4745-9083-0852C9C993C4}" srcOrd="0" destOrd="0" presId="urn:microsoft.com/office/officeart/2005/8/layout/radial3"/>
    <dgm:cxn modelId="{FB696A1E-FCDB-4A3B-8D7A-FFA2D5249E32}" srcId="{DAD48001-EB97-40BD-B103-1E0633872CA2}" destId="{9B38D84A-79C8-42A4-936D-10A91EA60FF8}" srcOrd="7" destOrd="0" parTransId="{93B92252-F7BC-43D8-957D-6F7D49CBE475}" sibTransId="{100FDB39-D464-49DE-8CA6-E390BCD42ECF}"/>
    <dgm:cxn modelId="{8E3031B0-EB98-41AF-A2F4-11F8E8BC18EE}" type="presOf" srcId="{F2260A95-3F91-4C09-8D16-DE8D327825FD}" destId="{19669D60-23BB-451A-829F-5DB2B956564D}" srcOrd="0" destOrd="0" presId="urn:microsoft.com/office/officeart/2005/8/layout/radial3"/>
    <dgm:cxn modelId="{A750DCA0-5D9B-46B2-A114-2563BA310B18}" srcId="{DAD48001-EB97-40BD-B103-1E0633872CA2}" destId="{FF421BE3-A6F0-49A1-B356-47E28E6812FC}" srcOrd="4" destOrd="0" parTransId="{FA2D24E8-1D13-4053-A362-F0DD364F8697}" sibTransId="{8E22B5BE-11B4-4353-8CEA-B8EDA9FFFA05}"/>
    <dgm:cxn modelId="{05C3197D-849B-4F7F-8EF9-AA83D248257E}" srcId="{DAD48001-EB97-40BD-B103-1E0633872CA2}" destId="{F2260A95-3F91-4C09-8D16-DE8D327825FD}" srcOrd="3" destOrd="0" parTransId="{B591EE25-D36B-45BF-B053-9907EA5C1C08}" sibTransId="{0D441451-104A-4013-B12C-859F9AFF3212}"/>
    <dgm:cxn modelId="{DAFFD0C0-B13B-4EE7-A438-4ADDE817DE4C}" type="presOf" srcId="{74165820-7D67-4679-BCB6-D48201E3E1AD}" destId="{516C0A0F-CF61-4DAD-8D87-FA9C210A4FB0}" srcOrd="0" destOrd="0" presId="urn:microsoft.com/office/officeart/2005/8/layout/radial3"/>
    <dgm:cxn modelId="{47339D75-77AA-43FE-96B1-7B7B044F6CE7}" srcId="{DAD48001-EB97-40BD-B103-1E0633872CA2}" destId="{CD0CF250-E15C-4CCD-9664-9C488AEBB874}" srcOrd="5" destOrd="0" parTransId="{05BAF115-87FD-4A6D-A9C8-E4EAD2067C59}" sibTransId="{34B3541A-883C-4C78-A993-DCD4FB6FAD70}"/>
    <dgm:cxn modelId="{879E9BD7-6F85-4051-8877-5318CFA695B4}" type="presParOf" srcId="{A35B4E4B-DAA1-4938-9AC3-095D5C188C3F}" destId="{FFB0CDFF-2A0C-4B95-BEFA-BF667DBEBA84}" srcOrd="0" destOrd="0" presId="urn:microsoft.com/office/officeart/2005/8/layout/radial3"/>
    <dgm:cxn modelId="{CF825B5A-826C-4906-BAD5-7E7FFAF67517}" type="presParOf" srcId="{FFB0CDFF-2A0C-4B95-BEFA-BF667DBEBA84}" destId="{C6C3163C-1251-4ADF-BC58-B23F65C2E71F}" srcOrd="0" destOrd="0" presId="urn:microsoft.com/office/officeart/2005/8/layout/radial3"/>
    <dgm:cxn modelId="{77D42AC2-448B-41DA-A756-E4E489A17FD4}" type="presParOf" srcId="{FFB0CDFF-2A0C-4B95-BEFA-BF667DBEBA84}" destId="{980AD372-8163-4D09-86ED-D1DAE26D33DB}" srcOrd="1" destOrd="0" presId="urn:microsoft.com/office/officeart/2005/8/layout/radial3"/>
    <dgm:cxn modelId="{66661FEF-8676-4EC6-8E83-1D88469A05B0}" type="presParOf" srcId="{FFB0CDFF-2A0C-4B95-BEFA-BF667DBEBA84}" destId="{516C0A0F-CF61-4DAD-8D87-FA9C210A4FB0}" srcOrd="2" destOrd="0" presId="urn:microsoft.com/office/officeart/2005/8/layout/radial3"/>
    <dgm:cxn modelId="{39CDDA0E-E1B0-4FF9-8673-2482A2E1C91C}" type="presParOf" srcId="{FFB0CDFF-2A0C-4B95-BEFA-BF667DBEBA84}" destId="{EFF0E6C4-15EA-44C9-9EA8-EA66BAB5D43C}" srcOrd="3" destOrd="0" presId="urn:microsoft.com/office/officeart/2005/8/layout/radial3"/>
    <dgm:cxn modelId="{62D323C0-EE73-4ADE-9571-AFF94150F6C9}" type="presParOf" srcId="{FFB0CDFF-2A0C-4B95-BEFA-BF667DBEBA84}" destId="{19669D60-23BB-451A-829F-5DB2B956564D}" srcOrd="4" destOrd="0" presId="urn:microsoft.com/office/officeart/2005/8/layout/radial3"/>
    <dgm:cxn modelId="{3D14086B-5A89-49AA-85FE-909C25FFAD7A}" type="presParOf" srcId="{FFB0CDFF-2A0C-4B95-BEFA-BF667DBEBA84}" destId="{99E8CD4E-9494-4038-8B7A-8BB1DD034D45}" srcOrd="5" destOrd="0" presId="urn:microsoft.com/office/officeart/2005/8/layout/radial3"/>
    <dgm:cxn modelId="{186FEDB7-01CC-4FAE-B7EB-E33649FD65CD}" type="presParOf" srcId="{FFB0CDFF-2A0C-4B95-BEFA-BF667DBEBA84}" destId="{85D70A30-1C09-443F-805C-8BF03C160A4F}" srcOrd="6" destOrd="0" presId="urn:microsoft.com/office/officeart/2005/8/layout/radial3"/>
    <dgm:cxn modelId="{EE1A0E8C-6938-40C2-8E8F-12D89493B08C}" type="presParOf" srcId="{FFB0CDFF-2A0C-4B95-BEFA-BF667DBEBA84}" destId="{5FC18BBA-DD59-40E6-8714-0846A09A59DD}" srcOrd="7" destOrd="0" presId="urn:microsoft.com/office/officeart/2005/8/layout/radial3"/>
    <dgm:cxn modelId="{236231D7-8F52-43C2-A899-068B3FB330E1}" type="presParOf" srcId="{FFB0CDFF-2A0C-4B95-BEFA-BF667DBEBA84}" destId="{DE4E7DA0-A47D-4B03-8FED-060CB9B715C0}" srcOrd="8" destOrd="0" presId="urn:microsoft.com/office/officeart/2005/8/layout/radial3"/>
    <dgm:cxn modelId="{A0EA0572-8ACA-403A-B567-1915FCDCD49C}" type="presParOf" srcId="{FFB0CDFF-2A0C-4B95-BEFA-BF667DBEBA84}" destId="{D5019EB0-476C-4745-9083-0852C9C993C4}" srcOrd="9" destOrd="0" presId="urn:microsoft.com/office/officeart/2005/8/layout/radial3"/>
    <dgm:cxn modelId="{182BF996-DF45-48AE-B073-F0C99589CC0F}" type="presParOf" srcId="{FFB0CDFF-2A0C-4B95-BEFA-BF667DBEBA84}" destId="{356C7A06-D82D-41FD-9396-5445E707AF54}" srcOrd="10" destOrd="0" presId="urn:microsoft.com/office/officeart/2005/8/layout/radial3"/>
    <dgm:cxn modelId="{7C777DEE-65EF-4881-B78A-9259FECC5E99}" type="presParOf" srcId="{FFB0CDFF-2A0C-4B95-BEFA-BF667DBEBA84}" destId="{A77FBCDE-A227-45A7-819E-9B1E90B271D1}" srcOrd="11" destOrd="0" presId="urn:microsoft.com/office/officeart/2005/8/layout/radial3"/>
    <dgm:cxn modelId="{8B27C85A-2584-4D31-8994-514647A3EAB0}" type="presParOf" srcId="{FFB0CDFF-2A0C-4B95-BEFA-BF667DBEBA84}" destId="{58E3C36D-EA27-416F-9579-B5E6496C05DD}" srcOrd="12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649E05-14AB-4875-AC4B-EC27E9764EE5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741CE6-3B33-42EA-9263-EC6A726E1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8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A95D80-53F0-4F5E-A4B9-45B007488463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E80B9D-CB72-42A5-BD65-AEE5CD1E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5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4674E2-121F-477A-85DE-7F7285A17791}" type="slidenum">
              <a:rPr lang="ar-SA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dirty="0" smtClean="0">
              <a:solidFill>
                <a:prstClr val="black"/>
              </a:solidFill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7824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rtl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6992" indent="-291151" algn="l" rtl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604" indent="-232921" algn="l" rtl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446" indent="-232921" algn="l" rtl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287" indent="-232921" algn="l" rtl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129" indent="-232921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7970" indent="-232921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812" indent="-232921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654" indent="-232921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0A7A896-A9F6-4449-873A-E32AC1857FA0}" type="slidenum">
              <a:rPr lang="fa-IR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a-I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77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BD601-CC9D-4045-B6D3-3B68B0502EC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2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BD601-CC9D-4045-B6D3-3B68B0502EC6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85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0788" y="708025"/>
            <a:ext cx="4725987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rtl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1468" indent="-296719" algn="l" rtl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6874" indent="-237375" algn="l" rtl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1624" indent="-237375" algn="l" rtl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36373" indent="-237375" algn="l" rtl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1123" indent="-237375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5873" indent="-237375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60622" indent="-237375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35372" indent="-237375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465887" fontAlgn="base">
              <a:spcBef>
                <a:spcPct val="0"/>
              </a:spcBef>
              <a:spcAft>
                <a:spcPct val="0"/>
              </a:spcAft>
              <a:defRPr/>
            </a:pPr>
            <a:fld id="{80A7A896-A9F6-4449-873A-E32AC1857FA0}" type="slidenum">
              <a:rPr lang="fa-IR" smtClean="0">
                <a:solidFill>
                  <a:srgbClr val="000000"/>
                </a:solidFill>
              </a:rPr>
              <a:pPr algn="r" defTabSz="465887"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fa-I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19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0788" y="708025"/>
            <a:ext cx="4725987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rtl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1468" indent="-296719" algn="l" rtl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6874" indent="-237375" algn="l" rtl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1624" indent="-237375" algn="l" rtl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36373" indent="-237375" algn="l" rtl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1123" indent="-237375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5873" indent="-237375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60622" indent="-237375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35372" indent="-237375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465887" fontAlgn="base">
              <a:spcBef>
                <a:spcPct val="0"/>
              </a:spcBef>
              <a:spcAft>
                <a:spcPct val="0"/>
              </a:spcAft>
              <a:defRPr/>
            </a:pPr>
            <a:fld id="{80A7A896-A9F6-4449-873A-E32AC1857FA0}" type="slidenum">
              <a:rPr lang="fa-IR" smtClean="0">
                <a:solidFill>
                  <a:srgbClr val="000000"/>
                </a:solidFill>
              </a:rPr>
              <a:pPr algn="r" defTabSz="465887"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fa-I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25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0788" y="708025"/>
            <a:ext cx="4725987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rtl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1468" indent="-296719" algn="l" rtl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6874" indent="-237375" algn="l" rtl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1624" indent="-237375" algn="l" rtl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36373" indent="-237375" algn="l" rtl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1123" indent="-237375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5873" indent="-237375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60622" indent="-237375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35372" indent="-237375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465887" fontAlgn="base">
              <a:spcBef>
                <a:spcPct val="0"/>
              </a:spcBef>
              <a:spcAft>
                <a:spcPct val="0"/>
              </a:spcAft>
              <a:defRPr/>
            </a:pPr>
            <a:fld id="{80A7A896-A9F6-4449-873A-E32AC1857FA0}" type="slidenum">
              <a:rPr lang="fa-IR" smtClean="0">
                <a:solidFill>
                  <a:srgbClr val="000000"/>
                </a:solidFill>
              </a:rPr>
              <a:pPr algn="r" defTabSz="465887"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fa-I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47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0788" y="708025"/>
            <a:ext cx="4725987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rtl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1468" indent="-296719" algn="l" rtl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6874" indent="-237375" algn="l" rtl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1624" indent="-237375" algn="l" rtl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36373" indent="-237375" algn="l" rtl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1123" indent="-237375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5873" indent="-237375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60622" indent="-237375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35372" indent="-237375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465887" fontAlgn="base">
              <a:spcBef>
                <a:spcPct val="0"/>
              </a:spcBef>
              <a:spcAft>
                <a:spcPct val="0"/>
              </a:spcAft>
              <a:defRPr/>
            </a:pPr>
            <a:fld id="{80A7A896-A9F6-4449-873A-E32AC1857FA0}" type="slidenum">
              <a:rPr lang="fa-IR" smtClean="0">
                <a:solidFill>
                  <a:srgbClr val="000000"/>
                </a:solidFill>
              </a:rPr>
              <a:pPr algn="r" defTabSz="465887"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fa-I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82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fld id="{15E37038-89C6-4BC3-8A48-543BE0017E12}" type="slidenum">
              <a:rPr lang="en-US" sz="1200"/>
              <a:pPr/>
              <a:t>51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9483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528-15A9-426E-AE6F-26EC1933EB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B6AC-E6E6-475A-A90E-4B1CD9206C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4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528-15A9-426E-AE6F-26EC1933EB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B6AC-E6E6-475A-A90E-4B1CD9206C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8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528-15A9-426E-AE6F-26EC1933EB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B6AC-E6E6-475A-A90E-4B1CD9206C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4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528-15A9-426E-AE6F-26EC1933EB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B6AC-E6E6-475A-A90E-4B1CD9206C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7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528-15A9-426E-AE6F-26EC1933EB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B6AC-E6E6-475A-A90E-4B1CD9206C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6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528-15A9-426E-AE6F-26EC1933EB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B6AC-E6E6-475A-A90E-4B1CD9206C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5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528-15A9-426E-AE6F-26EC1933EB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B6AC-E6E6-475A-A90E-4B1CD9206C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8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528-15A9-426E-AE6F-26EC1933EB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B6AC-E6E6-475A-A90E-4B1CD9206C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5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528-15A9-426E-AE6F-26EC1933EB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B6AC-E6E6-475A-A90E-4B1CD9206C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8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528-15A9-426E-AE6F-26EC1933EB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B6AC-E6E6-475A-A90E-4B1CD9206C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2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528-15A9-426E-AE6F-26EC1933EB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B6AC-E6E6-475A-A90E-4B1CD9206C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3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4528-15A9-426E-AE6F-26EC1933EB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FB6AC-E6E6-475A-A90E-4B1CD9206C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2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1.jpeg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A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white"/>
              </a:solidFill>
            </a:endParaRPr>
          </a:p>
        </p:txBody>
      </p:sp>
      <p:pic>
        <p:nvPicPr>
          <p:cNvPr id="5122" name="Picture 34" descr="آپلود عک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752600"/>
            <a:ext cx="670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76335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0391"/>
            <a:ext cx="7772400" cy="674510"/>
          </a:xfrm>
        </p:spPr>
        <p:txBody>
          <a:bodyPr>
            <a:noAutofit/>
          </a:bodyPr>
          <a:lstStyle/>
          <a:p>
            <a:pPr lvl="0"/>
            <a: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cs typeface="B Titr"/>
              </a:rPr>
              <a:t/>
            </a:r>
            <a:b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cs typeface="B Titr"/>
              </a:rPr>
            </a:br>
            <a: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cs typeface="B Titr"/>
              </a:rPr>
              <a:t>موضوعات نشست عمومی( اول)</a:t>
            </a:r>
            <a: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/>
              </a:rPr>
              <a:t/>
            </a:r>
            <a:b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/>
              </a:rPr>
            </a:br>
            <a:endParaRPr lang="en-US" sz="23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087002"/>
            <a:ext cx="7557220" cy="495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1">
              <a:lnSpc>
                <a:spcPct val="200000"/>
              </a:lnSpc>
              <a:spcAft>
                <a:spcPts val="0"/>
              </a:spcAft>
            </a:pPr>
            <a:endParaRPr lang="fa-IR" sz="1700" b="1" dirty="0" smtClean="0">
              <a:solidFill>
                <a:srgbClr val="7030A0"/>
              </a:solidFill>
              <a:cs typeface="B Titr" panose="00000700000000000000" pitchFamily="2" charset="-78"/>
            </a:endParaRPr>
          </a:p>
          <a:p>
            <a:pPr algn="just" rtl="1">
              <a:lnSpc>
                <a:spcPct val="200000"/>
              </a:lnSpc>
              <a:spcAft>
                <a:spcPts val="0"/>
              </a:spcAft>
            </a:pPr>
            <a:r>
              <a:rPr lang="fa-IR" sz="17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موضوع سوم: برنامه ها واقدامات مردمی کردن اقتصاد برای تحقق اقتصاد مقاومتی توسط عضو محترم مجمع تشخیص مصلحت نظام(آقای دکتر آقا محمدی)</a:t>
            </a:r>
          </a:p>
          <a:p>
            <a:pPr marL="285750" indent="-285750"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17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تاکید بربسیج مردمی برای تحقق اهداف اقتصاد مقاومتی </a:t>
            </a:r>
          </a:p>
          <a:p>
            <a:pPr marL="285750" indent="-285750"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17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براساس آنچه كه در اصل ۴۴ آمده است ۸۰ درصد اقتصاد بايد به مردم واگذار شود.</a:t>
            </a:r>
          </a:p>
          <a:p>
            <a:pPr marL="285750" indent="-285750"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17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آنچه كه مي‌تواند اقتصاد ما را با جهش مواجه كند چيزي نيست جز توانمندكردن مردم، مدرن كردن اقتصاد، اعتلاي فرهنگ اقتصادي، هوشمندسازي تسلط حكومت در حوزه اقتصاد است.</a:t>
            </a:r>
          </a:p>
          <a:p>
            <a:pPr marL="285750" indent="-285750"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17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ساختار اقتصادی کشور به سمت افزایش سهم مشارکت مردم بایستی تغییر یابد.</a:t>
            </a:r>
          </a:p>
          <a:p>
            <a:pPr marL="285750" indent="-285750"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17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استفاده از ظرفیت مردم وبخش خصوصی برای توسعه صادرات غیر نفتی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33332" y="992307"/>
            <a:ext cx="7776863" cy="0"/>
          </a:xfrm>
          <a:prstGeom prst="line">
            <a:avLst/>
          </a:prstGeom>
          <a:ln w="25400" cmpd="thickThin"/>
          <a:effectLst>
            <a:outerShdw blurRad="50800" dist="50800" dir="5400000" algn="ctr" rotWithShape="0">
              <a:srgbClr val="7030A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5381" y="555978"/>
            <a:ext cx="503102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28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0391"/>
            <a:ext cx="7772400" cy="674510"/>
          </a:xfrm>
        </p:spPr>
        <p:txBody>
          <a:bodyPr>
            <a:noAutofit/>
          </a:bodyPr>
          <a:lstStyle/>
          <a:p>
            <a:pPr lvl="0"/>
            <a: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>نشست عمومی اول</a:t>
            </a:r>
            <a: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/>
              </a:rPr>
              <a:t/>
            </a:r>
            <a:b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/>
              </a:rPr>
            </a:br>
            <a:endParaRPr lang="en-US" sz="23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219200"/>
            <a:ext cx="7557220" cy="495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موضوع چهارم:ارائه برنامه ها و اقدامات تولید کشاورزی برای تحقق اقتصاد مقاومتی توسط وزیر جهاد کشاورزی(مهندس حجتی)</a:t>
            </a:r>
          </a:p>
          <a:p>
            <a:pPr marL="285750" indent="-285750"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يكي از برنامه‌هاي ميان‌مدت وزارت جهاد كشاورزي ايجاد تعادل در تراز غذايي كشور است. </a:t>
            </a:r>
          </a:p>
          <a:p>
            <a:pPr marL="285750" indent="-285750"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ارتقا ضریب خودکفایی محصولات اساسی</a:t>
            </a:r>
          </a:p>
          <a:p>
            <a:pPr marL="285750" indent="-285750"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رسیدن به خود کفایی گندم در سال 95 درچارچوب اقتصاد مقاومتی </a:t>
            </a:r>
          </a:p>
          <a:p>
            <a:pPr marL="285750" indent="-285750"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ضریب خودکفایی در تولید دانه های روغنی 6 تا 7 درصد است .برنامه ریزی شده است ضریب خودکفایی تولید دانه های روغنی به 70 درصد برسد.</a:t>
            </a:r>
          </a:p>
          <a:p>
            <a:pPr marL="285750" indent="-285750"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 تجهیز و نوسازی اراضی و مکانیزاسیون</a:t>
            </a:r>
          </a:p>
          <a:p>
            <a:pPr marL="285750" indent="-285750"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افزایش تولیدات گلخانه ای ، افزایش تولید ماهی درقفس و افزایش تولید وصید ماهی</a:t>
            </a:r>
          </a:p>
          <a:p>
            <a:pPr marL="285750" indent="-285750"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افزایش سطح زیر کشت ذرت دانه ای</a:t>
            </a:r>
          </a:p>
          <a:p>
            <a:pPr marL="285750" indent="-285750"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a-IR" sz="1800" b="1" dirty="0" smtClean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48518" y="1143000"/>
            <a:ext cx="7776863" cy="0"/>
          </a:xfrm>
          <a:prstGeom prst="line">
            <a:avLst/>
          </a:prstGeom>
          <a:ln w="25400" cmpd="thickThin"/>
          <a:effectLst>
            <a:outerShdw blurRad="50800" dist="50800" dir="5400000" algn="ctr" rotWithShape="0">
              <a:srgbClr val="7030A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5381" y="555978"/>
            <a:ext cx="503102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66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0391"/>
            <a:ext cx="7772400" cy="674510"/>
          </a:xfrm>
        </p:spPr>
        <p:txBody>
          <a:bodyPr>
            <a:noAutofit/>
          </a:bodyPr>
          <a:lstStyle/>
          <a:p>
            <a:pPr lvl="0"/>
            <a: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cs typeface="B Titr"/>
              </a:rPr>
              <a:t>نشست عمومی( اول)</a:t>
            </a:r>
            <a: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/>
              </a:rPr>
              <a:t/>
            </a:r>
            <a:b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/>
              </a:rPr>
            </a:br>
            <a:endParaRPr lang="en-US" sz="23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219200"/>
            <a:ext cx="7557220" cy="5105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موضوع پنجم:برنامه ها و اقدامات بخش گردشگری برای تحقق اقتصاد مقاومتی( </a:t>
            </a:r>
            <a:r>
              <a:rPr lang="fa-IR" sz="1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توسط دکتر سلطانی فررییس سازمان میراث فرهنگی ، صنایع دستی و گردشگری)</a:t>
            </a:r>
          </a:p>
          <a:p>
            <a:pPr marL="285750" indent="-285750"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بخش گردشگری یکی از مهمترین محرک های خروج اقتصاد ایران از رکود وایجاد اشتغال است</a:t>
            </a:r>
          </a:p>
          <a:p>
            <a:pPr marL="285750" indent="-285750"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بیش از 1400 پروژه بخش خصوصی با 40 هزار میلیارد تومان اعتبار دردست اجراست.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8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احداث بیش از 400 هتل چهار و پنج ستاره در 10 سال </a:t>
            </a: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آینده(برای رسیدن به 20 میلیون گردشگردرسال)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ورود 5 میلیون گردشگر درسال 93 و کسب 7 ونیم میلیارد </a:t>
            </a:r>
            <a:r>
              <a:rPr lang="fa-IR" sz="18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دلار</a:t>
            </a:r>
            <a:r>
              <a:rPr lang="fa-IR" sz="14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(رتبه 50  و رتبه 35 از نظر میزان ورود گردشگر و کسب درآمد) با این درآمد سهم بخش گردشگری به 6 درصد تولید ناخالص داخلی رسید</a:t>
            </a:r>
          </a:p>
          <a:p>
            <a:pPr marL="285750" indent="-285750"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تسهیلات صدور ویزا در 7 فرودگاه بین المللی ایران برای رشد گردشگری </a:t>
            </a:r>
            <a:r>
              <a:rPr lang="fa-IR" sz="14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خارجی(برای اتباع 190 کشور ویزای یک ماهه صادر می شود)</a:t>
            </a:r>
          </a:p>
          <a:p>
            <a:pPr marL="285750" indent="-285750"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توسعه گردشگری حلال در کشور</a:t>
            </a: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endParaRPr lang="en-US" sz="1500" b="1" dirty="0" smtClean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48518" y="1143000"/>
            <a:ext cx="7776863" cy="0"/>
          </a:xfrm>
          <a:prstGeom prst="line">
            <a:avLst/>
          </a:prstGeom>
          <a:ln w="25400" cmpd="thickThin"/>
          <a:effectLst>
            <a:outerShdw blurRad="50800" dist="50800" dir="5400000" algn="ctr" rotWithShape="0">
              <a:srgbClr val="7030A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5381" y="555978"/>
            <a:ext cx="503102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92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0391"/>
            <a:ext cx="7772400" cy="674510"/>
          </a:xfrm>
        </p:spPr>
        <p:txBody>
          <a:bodyPr>
            <a:noAutofit/>
          </a:bodyPr>
          <a:lstStyle/>
          <a:p>
            <a:pPr lvl="0"/>
            <a: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cs typeface="B Titr"/>
              </a:rPr>
              <a:t>نشست های تخصصی</a:t>
            </a:r>
            <a: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/>
              </a:rPr>
              <a:t/>
            </a:r>
            <a:b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/>
              </a:rPr>
            </a:br>
            <a:endParaRPr lang="en-US" sz="23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219200"/>
            <a:ext cx="7557220" cy="495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1">
              <a:lnSpc>
                <a:spcPct val="210000"/>
              </a:lnSpc>
              <a:spcAft>
                <a:spcPts val="0"/>
              </a:spcAft>
            </a:pPr>
            <a:endParaRPr lang="fa-IR" sz="18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just" rtl="1">
              <a:lnSpc>
                <a:spcPct val="21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نشست </a:t>
            </a:r>
            <a:r>
              <a:rPr lang="fa-IR" sz="18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رونق تولید(مشکلات و راه کارها) </a:t>
            </a:r>
            <a:r>
              <a:rPr lang="fa-IR" sz="1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رییس جلسه معاون توسعه امور تولیدی و دبیر رییس امور اقتصاد کلان سازمان مدیریت  و برنامه ریزی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8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ارائه وضعیت فعالیت بنگاههای تولیدی </a:t>
            </a: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کشور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ارائه مدل حمایت از بنگاههای تولیدی کشور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بحث وتبادل نظر استانداران و سایر صاحب نظران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احصاء مشکلات و دریافت راه کارهای اجرایی از صاحب نظران</a:t>
            </a:r>
            <a:endParaRPr lang="fa-IR" sz="1800" b="1" dirty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48518" y="1143000"/>
            <a:ext cx="7776863" cy="0"/>
          </a:xfrm>
          <a:prstGeom prst="line">
            <a:avLst/>
          </a:prstGeom>
          <a:ln w="25400" cmpd="thickThin"/>
          <a:effectLst>
            <a:outerShdw blurRad="50800" dist="50800" dir="5400000" algn="ctr" rotWithShape="0">
              <a:srgbClr val="7030A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5381" y="555978"/>
            <a:ext cx="503102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9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0391"/>
            <a:ext cx="7772400" cy="674510"/>
          </a:xfrm>
        </p:spPr>
        <p:txBody>
          <a:bodyPr>
            <a:noAutofit/>
          </a:bodyPr>
          <a:lstStyle/>
          <a:p>
            <a:pPr lvl="0"/>
            <a: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cs typeface="B Titr"/>
              </a:rPr>
              <a:t>نشست های تخصصی</a:t>
            </a:r>
            <a: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/>
              </a:rPr>
              <a:t/>
            </a:r>
            <a:b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/>
              </a:rPr>
            </a:br>
            <a:endParaRPr lang="en-US" sz="23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219200"/>
            <a:ext cx="7557220" cy="495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1">
              <a:lnSpc>
                <a:spcPct val="21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نشست </a:t>
            </a:r>
            <a:r>
              <a:rPr lang="fa-IR" sz="18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توسعه صادرات غیرنفتی </a:t>
            </a:r>
            <a:r>
              <a:rPr lang="fa-IR" sz="1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رییس جلسه معاون محترم معاون اول رییس جمهورآقای دکتر ویسه و دبیر رییس دبیرخانه شورای اقتصاد(دکتر خالصی)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8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ارائه وضعیت </a:t>
            </a: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صادرات </a:t>
            </a:r>
            <a:r>
              <a:rPr lang="fa-IR" sz="18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غ</a:t>
            </a: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یرنفتی کشور( دبیرجلسه)</a:t>
            </a:r>
            <a:endParaRPr lang="fa-IR" sz="1800" b="1" dirty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8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ارائه </a:t>
            </a: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طرح های وپروژه های عملیاتی و اجرایی مصوب ستاد فرماندهی اقتصاد مقاومتی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مشکلات و راه کارهای اجرایی 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بحث و تبادل </a:t>
            </a:r>
            <a:r>
              <a:rPr lang="fa-IR" sz="18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نظر استانداران </a:t>
            </a: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و سایر </a:t>
            </a:r>
            <a:r>
              <a:rPr lang="fa-IR" sz="18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صاحب </a:t>
            </a: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نظران درخصوص مشکلات توسعه صادرات غیر نفتی دراستانها</a:t>
            </a:r>
            <a:endParaRPr lang="fa-IR" sz="1800" b="1" dirty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جمع بندی مشکلات </a:t>
            </a:r>
            <a:r>
              <a:rPr lang="fa-IR" sz="18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و دریافت راه کارهای </a:t>
            </a: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اجرایی استانها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48518" y="1143000"/>
            <a:ext cx="7776863" cy="0"/>
          </a:xfrm>
          <a:prstGeom prst="line">
            <a:avLst/>
          </a:prstGeom>
          <a:ln w="25400" cmpd="thickThin"/>
          <a:effectLst>
            <a:outerShdw blurRad="50800" dist="50800" dir="5400000" algn="ctr" rotWithShape="0">
              <a:srgbClr val="7030A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5381" y="555978"/>
            <a:ext cx="503102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67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0391"/>
            <a:ext cx="7772400" cy="674510"/>
          </a:xfrm>
        </p:spPr>
        <p:txBody>
          <a:bodyPr>
            <a:noAutofit/>
          </a:bodyPr>
          <a:lstStyle/>
          <a:p>
            <a:pPr lvl="0"/>
            <a: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cs typeface="B Titr"/>
              </a:rPr>
              <a:t>نشست های تخصصی</a:t>
            </a:r>
            <a: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/>
              </a:rPr>
              <a:t/>
            </a:r>
            <a:b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/>
              </a:rPr>
            </a:br>
            <a:endParaRPr lang="en-US" sz="23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219200"/>
            <a:ext cx="7557220" cy="495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1">
              <a:lnSpc>
                <a:spcPct val="21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نشست </a:t>
            </a:r>
            <a:r>
              <a:rPr lang="fa-IR" sz="18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طرح های عمرانی(تسریع خاتمه و واگذاری) </a:t>
            </a:r>
            <a:r>
              <a:rPr lang="fa-IR" sz="1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رییس جلسه </a:t>
            </a:r>
            <a:r>
              <a:rPr lang="fa-IR" sz="1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معاون فنی و توسعه امور زیر بنایی(مهندس شافعی)</a:t>
            </a:r>
            <a:r>
              <a:rPr lang="fa-IR" sz="1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و دبیر جلسه (</a:t>
            </a:r>
            <a:r>
              <a:rPr lang="fa-IR" sz="1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رییس </a:t>
            </a:r>
            <a:r>
              <a:rPr lang="fa-IR" sz="1400" b="1" dirty="0">
                <a:solidFill>
                  <a:schemeClr val="tx1"/>
                </a:solidFill>
                <a:cs typeface="B Mitra" panose="00000400000000000000" pitchFamily="2" charset="-78"/>
              </a:rPr>
              <a:t>امور بنگاه ها، شوراها و توسعه مشارکت های </a:t>
            </a:r>
            <a:r>
              <a:rPr lang="fa-IR" sz="1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مردمی. آقای رستمی)</a:t>
            </a:r>
            <a:endParaRPr lang="fa-IR" sz="1400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8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ارائه </a:t>
            </a: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گزارش از وضعیت اجرای پروژ ه های عمرانی ( </a:t>
            </a:r>
            <a:r>
              <a:rPr lang="fa-IR" sz="18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دبیرجلسه</a:t>
            </a: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)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ارائه گزارش وضعیت پروژه های قابل واگذاری</a:t>
            </a:r>
            <a:endParaRPr lang="fa-IR" sz="1800" b="1" dirty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8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ارائه  </a:t>
            </a: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ظرفیت های قانوی توسعه مشارکت عمومی و واگذاری طرح های عمرانی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ارائه راهکارهای پیشنهادی بهبود اقتصاد طرح های زیر ساختی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تشریح اهداف و ویژگی های صندوق ضمانت سرمایه گذاری زیر ساخت ها</a:t>
            </a:r>
            <a:endParaRPr lang="fa-IR" sz="1800" b="1" dirty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" rtl="1">
              <a:lnSpc>
                <a:spcPct val="21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نشست </a:t>
            </a:r>
            <a:r>
              <a:rPr lang="fa-IR" sz="18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قابلیت ها و الزامات استان ها برای تحقق اقتصاد مقاومتی </a:t>
            </a:r>
            <a:r>
              <a:rPr lang="fa-IR" sz="1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رییس جلسه </a:t>
            </a:r>
            <a:r>
              <a:rPr lang="fa-IR" sz="1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معاون امور مجلس، استان ها و پشتیبانی( دکتر صالح) و دبیر رییس امور برنامه ریزی، آمایش سرزمین و محیط زیست(دکتر مسجدی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48518" y="1143000"/>
            <a:ext cx="7776863" cy="0"/>
          </a:xfrm>
          <a:prstGeom prst="line">
            <a:avLst/>
          </a:prstGeom>
          <a:ln w="25400" cmpd="thickThin"/>
          <a:effectLst>
            <a:outerShdw blurRad="50800" dist="50800" dir="5400000" algn="ctr" rotWithShape="0">
              <a:srgbClr val="7030A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5381" y="555978"/>
            <a:ext cx="503102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41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0391"/>
            <a:ext cx="7772400" cy="674510"/>
          </a:xfrm>
        </p:spPr>
        <p:txBody>
          <a:bodyPr>
            <a:noAutofit/>
          </a:bodyPr>
          <a:lstStyle/>
          <a:p>
            <a:pPr lvl="0"/>
            <a: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cs typeface="B Titr"/>
              </a:rPr>
              <a:t>نشست عمومی( دوم)</a:t>
            </a:r>
            <a: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/>
              </a:rPr>
              <a:t/>
            </a:r>
            <a:b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/>
              </a:rPr>
            </a:br>
            <a:endParaRPr lang="en-US" sz="23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219200"/>
            <a:ext cx="7557220" cy="495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1-ارائه </a:t>
            </a:r>
            <a:r>
              <a:rPr lang="fa-IR" sz="1800" b="1" dirty="0">
                <a:solidFill>
                  <a:schemeClr val="tx1"/>
                </a:solidFill>
                <a:cs typeface="B Mitra" panose="00000400000000000000" pitchFamily="2" charset="-78"/>
              </a:rPr>
              <a:t>گزارش نشست </a:t>
            </a:r>
            <a:r>
              <a:rPr lang="fa-IR" sz="1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تخصصی </a:t>
            </a:r>
            <a:r>
              <a:rPr lang="fa-IR" sz="1800" b="1" dirty="0">
                <a:solidFill>
                  <a:schemeClr val="tx1"/>
                </a:solidFill>
                <a:cs typeface="B Mitra" panose="00000400000000000000" pitchFamily="2" charset="-78"/>
              </a:rPr>
              <a:t>طرح های عمرانی </a:t>
            </a:r>
            <a:endParaRPr lang="fa-IR" sz="18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2-ارائه </a:t>
            </a:r>
            <a:r>
              <a:rPr lang="fa-IR" sz="1800" b="1" dirty="0">
                <a:solidFill>
                  <a:schemeClr val="tx1"/>
                </a:solidFill>
                <a:cs typeface="B Mitra" panose="00000400000000000000" pitchFamily="2" charset="-78"/>
              </a:rPr>
              <a:t>گزارش نشست تخصصی توسعه صادرات غیر نفتی </a:t>
            </a:r>
            <a:endParaRPr lang="fa-IR" sz="18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3-ارائه </a:t>
            </a:r>
            <a:r>
              <a:rPr lang="fa-IR" sz="1800" b="1" dirty="0">
                <a:solidFill>
                  <a:schemeClr val="tx1"/>
                </a:solidFill>
                <a:cs typeface="B Mitra" panose="00000400000000000000" pitchFamily="2" charset="-78"/>
              </a:rPr>
              <a:t>گزارش نشست تخصصی رونق تولید </a:t>
            </a:r>
            <a:endParaRPr lang="fa-IR" sz="18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4-ارائه </a:t>
            </a:r>
            <a:r>
              <a:rPr lang="fa-IR" sz="1800" b="1" dirty="0">
                <a:solidFill>
                  <a:schemeClr val="tx1"/>
                </a:solidFill>
                <a:cs typeface="B Mitra" panose="00000400000000000000" pitchFamily="2" charset="-78"/>
              </a:rPr>
              <a:t>گزارش نشست تخصصی قابلیت ها و الزامات استان ها </a:t>
            </a:r>
            <a:endParaRPr lang="fa-IR" sz="18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5-ارائه </a:t>
            </a:r>
            <a:r>
              <a:rPr lang="fa-IR" sz="1800" b="1" dirty="0">
                <a:solidFill>
                  <a:schemeClr val="tx1"/>
                </a:solidFill>
                <a:cs typeface="B Mitra" panose="00000400000000000000" pitchFamily="2" charset="-78"/>
              </a:rPr>
              <a:t>جمع بندی هم اندیشی توسط رییس سازمان مدیریت و برنامه ریزی کشور</a:t>
            </a: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1-شتاب </a:t>
            </a: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دادن به فعالیت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های تولیدی </a:t>
            </a: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کشور</a:t>
            </a: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2-فعال کردن واحدهای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تولیدیراکد، </a:t>
            </a: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نیمه فعال با همراهی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استانداران محترم</a:t>
            </a: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3- تکمیل و واگذاری طرح های عمرانی به بخش خصوصی بدون چشمداشت مالی و تحصیل درآمد</a:t>
            </a:r>
            <a:endParaRPr lang="fa-IR" sz="1500" b="1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6-سخنرانی </a:t>
            </a:r>
            <a:r>
              <a:rPr lang="fa-IR" sz="1800" b="1" dirty="0">
                <a:solidFill>
                  <a:schemeClr val="tx1"/>
                </a:solidFill>
                <a:cs typeface="B Mitra" panose="00000400000000000000" pitchFamily="2" charset="-78"/>
              </a:rPr>
              <a:t>پایانی توسط معاون اول رییس جمهور</a:t>
            </a:r>
          </a:p>
          <a:p>
            <a:pPr algn="just" rtl="1">
              <a:lnSpc>
                <a:spcPct val="220000"/>
              </a:lnSpc>
              <a:spcAft>
                <a:spcPts val="0"/>
              </a:spcAft>
            </a:pPr>
            <a:endParaRPr lang="en-US" sz="1500" b="1" dirty="0" smtClean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48518" y="1143000"/>
            <a:ext cx="7776863" cy="0"/>
          </a:xfrm>
          <a:prstGeom prst="line">
            <a:avLst/>
          </a:prstGeom>
          <a:ln w="25400" cmpd="thickThin"/>
          <a:effectLst>
            <a:outerShdw blurRad="50800" dist="50800" dir="5400000" algn="ctr" rotWithShape="0">
              <a:srgbClr val="7030A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5381" y="555978"/>
            <a:ext cx="503102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52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9261" y="463562"/>
            <a:ext cx="5153763" cy="674510"/>
          </a:xfrm>
        </p:spPr>
        <p:txBody>
          <a:bodyPr>
            <a:noAutofit/>
          </a:bodyPr>
          <a:lstStyle/>
          <a:p>
            <a:pPr lvl="0"/>
            <a: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>نشست عمومی دوم</a:t>
            </a:r>
            <a:r>
              <a: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/>
              </a:rPr>
              <a:t/>
            </a:r>
            <a:b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/>
              </a:rPr>
            </a:br>
            <a:endParaRPr lang="en-US" sz="23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219200"/>
            <a:ext cx="7557220" cy="495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1">
              <a:lnSpc>
                <a:spcPct val="130000"/>
              </a:lnSpc>
              <a:spcAft>
                <a:spcPts val="0"/>
              </a:spcAft>
            </a:pP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1-در سال 95 هیچ کاری واجب تر از راه اندازی بخش تولید نیست</a:t>
            </a:r>
          </a:p>
          <a:p>
            <a:pPr algn="just" rtl="1">
              <a:lnSpc>
                <a:spcPct val="130000"/>
              </a:lnSpc>
              <a:spcAft>
                <a:spcPts val="0"/>
              </a:spcAft>
            </a:pP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2-هیچ موضوعی در کشور مهمتر از اقتصاد نیست وغلبه بر تنگناهای اقتصادی اصلی ترین کار در حوزه مسئولیت ما خواهد بود</a:t>
            </a:r>
          </a:p>
          <a:p>
            <a:pPr algn="just" rtl="1">
              <a:lnSpc>
                <a:spcPct val="130000"/>
              </a:lnSpc>
              <a:spcAft>
                <a:spcPts val="0"/>
              </a:spcAft>
            </a:pP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3-رسیدن به یک توصیف مشترک  وهم افزایی و همراهی  حلال مسائل اقتصادی کشور است</a:t>
            </a:r>
          </a:p>
          <a:p>
            <a:pPr algn="just" rtl="1">
              <a:lnSpc>
                <a:spcPct val="130000"/>
              </a:lnSpc>
              <a:spcAft>
                <a:spcPts val="0"/>
              </a:spcAft>
            </a:pP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4-اقتصاد مقاومتی  نیاز به تعریف ویژه ندارد . در 24 بند بصورت دقیق تعریف شده و شامل 5 رویکرد اصلی(درونزایی، برون گرایی، دانش بنیان بودن، مردمی بودن و عدالت بنیانی) می باشد و می بایست تمام جهت گیری های اقتصاد مقاومتی در دستگاه ها و بخش خصوصی اعمال شود.</a:t>
            </a:r>
          </a:p>
          <a:p>
            <a:pPr algn="just" rtl="1">
              <a:lnSpc>
                <a:spcPct val="130000"/>
              </a:lnSpc>
              <a:spcAft>
                <a:spcPts val="0"/>
              </a:spcAft>
            </a:pP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6-پدیده های فقر، فساد و تبعیض تنها با کمک اقتصاد مقاومتی  از جامعه دور می شود.</a:t>
            </a:r>
          </a:p>
          <a:p>
            <a:pPr algn="just" rtl="1">
              <a:lnSpc>
                <a:spcPct val="130000"/>
              </a:lnSpc>
              <a:spcAft>
                <a:spcPts val="0"/>
              </a:spcAft>
            </a:pP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7-نتیجه اقتصاد مقاومتی افزایش رفاه،بهبود وضعیت مردم، اشتغال زایی و اصلاح شکاف طبقاتی است.</a:t>
            </a:r>
          </a:p>
          <a:p>
            <a:pPr algn="just" rtl="1">
              <a:lnSpc>
                <a:spcPct val="130000"/>
              </a:lnSpc>
              <a:spcAft>
                <a:spcPts val="0"/>
              </a:spcAft>
            </a:pP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8-دستگاه های اجرایی باید دنبال اهداف کمی باشند و در پایان سال عملکرد و کارنامه ای داشته باشند.</a:t>
            </a:r>
          </a:p>
          <a:p>
            <a:pPr algn="just" rtl="1">
              <a:lnSpc>
                <a:spcPct val="130000"/>
              </a:lnSpc>
              <a:spcAft>
                <a:spcPts val="0"/>
              </a:spcAft>
            </a:pP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9- مبارزه با قاچاق  و تاکید بر سیاست های پولی و اعتباری کشور و توسعه صادرات غیر نفتی در جهت حمایت از تولید داخلی باید صورت گیرد.</a:t>
            </a:r>
          </a:p>
          <a:p>
            <a:pPr algn="just" rtl="1">
              <a:lnSpc>
                <a:spcPct val="130000"/>
              </a:lnSpc>
              <a:spcAft>
                <a:spcPts val="0"/>
              </a:spcAft>
            </a:pP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10-درراستای اجرای اقتصاد مقاومتی اولویت هایی برای سال 95 مشخص شده است که ذیل برنامه های ملی اقتصاد مقاومتی اعلام خواهد شد</a:t>
            </a:r>
          </a:p>
          <a:p>
            <a:pPr algn="just" rtl="1">
              <a:spcAft>
                <a:spcPts val="0"/>
              </a:spcAft>
            </a:pPr>
            <a:endParaRPr lang="en-US" sz="18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48518" y="1143000"/>
            <a:ext cx="7776863" cy="0"/>
          </a:xfrm>
          <a:prstGeom prst="line">
            <a:avLst/>
          </a:prstGeom>
          <a:ln w="25400" cmpd="thickThin"/>
          <a:effectLst>
            <a:outerShdw blurRad="50800" dist="50800" dir="5400000" algn="ctr" rotWithShape="0">
              <a:srgbClr val="7030A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5381" y="555978"/>
            <a:ext cx="503102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media.farsnews.com/media/Uploaded/Files/Images/1392/06/21/13920621000200_Photo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6" y="323151"/>
            <a:ext cx="2266344" cy="159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13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5381" y="555978"/>
            <a:ext cx="503102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77973" y="2132856"/>
            <a:ext cx="6978404" cy="396044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fa-IR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B Titr" panose="00000700000000000000" pitchFamily="2" charset="-78"/>
            </a:endParaRPr>
          </a:p>
          <a:p>
            <a:endParaRPr lang="fa-I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B Titr" panose="00000700000000000000" pitchFamily="2" charset="-78"/>
            </a:endParaRPr>
          </a:p>
          <a:p>
            <a:r>
              <a:rPr lang="fa-I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طرح های برنامه  های دوازده گانه ملی اقتصاد مقاومتی </a:t>
            </a:r>
            <a:endParaRPr lang="en-US" sz="4000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5" y="632266"/>
            <a:ext cx="2206849" cy="150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79478" y="5973763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879478" y="5791200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844" y="405095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553" y="260716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0841" y="5722943"/>
            <a:ext cx="204210" cy="365125"/>
          </a:xfrm>
        </p:spPr>
        <p:txBody>
          <a:bodyPr/>
          <a:lstStyle/>
          <a:p>
            <a:pPr>
              <a:defRPr/>
            </a:pPr>
            <a:fld id="{4D866E46-8F72-4B24-84B0-A71782F6D4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2946" y="450179"/>
            <a:ext cx="8138803" cy="70506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برنامه های دوازده گانه </a:t>
            </a:r>
            <a:r>
              <a:rPr lang="fa-IR" sz="2400" dirty="0" smtClean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ملی </a:t>
            </a:r>
            <a:r>
              <a:rPr lang="fa-IR" sz="2400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اقتصاد مقاومتی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52400"/>
            <a:ext cx="78554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ight Arrow 18">
            <a:hlinkClick r:id="" action="ppaction://noaction"/>
          </p:cNvPr>
          <p:cNvSpPr/>
          <p:nvPr/>
        </p:nvSpPr>
        <p:spPr>
          <a:xfrm>
            <a:off x="8610600" y="6457245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90675426"/>
              </p:ext>
            </p:extLst>
          </p:nvPr>
        </p:nvGraphicFramePr>
        <p:xfrm>
          <a:off x="0" y="1048762"/>
          <a:ext cx="9252520" cy="474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289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00" y="11289"/>
            <a:ext cx="9158356" cy="691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6549" y="3407278"/>
            <a:ext cx="5029200" cy="1804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rtl="1">
              <a:lnSpc>
                <a:spcPct val="200000"/>
              </a:lnSpc>
              <a:defRPr/>
            </a:pPr>
            <a:r>
              <a:rPr lang="fa-IR" sz="3200" dirty="0" smtClean="0">
                <a:ln w="12700">
                  <a:solidFill>
                    <a:prstClr val="white"/>
                  </a:solidFill>
                </a:ln>
                <a:solidFill>
                  <a:srgbClr val="FFFF00"/>
                </a:solidFill>
                <a:cs typeface="B Titr" pitchFamily="2" charset="-78"/>
              </a:rPr>
              <a:t>طرح ها و برنامه های ملی اقتصاد مقاومتی</a:t>
            </a:r>
            <a:endParaRPr lang="en-US" sz="2000" dirty="0">
              <a:ln w="12700">
                <a:solidFill>
                  <a:prstClr val="white"/>
                </a:solidFill>
              </a:ln>
              <a:solidFill>
                <a:srgbClr val="FFFF00"/>
              </a:solidFill>
              <a:cs typeface="B Titr" pitchFamily="2" charset="-78"/>
            </a:endParaRPr>
          </a:p>
          <a:p>
            <a:pPr algn="ctr" rtl="1">
              <a:lnSpc>
                <a:spcPct val="200000"/>
              </a:lnSpc>
              <a:defRPr/>
            </a:pPr>
            <a:endParaRPr lang="fa-IR" sz="1200" b="1" dirty="0">
              <a:solidFill>
                <a:srgbClr val="FFFF00"/>
              </a:solidFill>
              <a:cs typeface="B Mitra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4945" y="6345943"/>
            <a:ext cx="3672408" cy="46995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a-IR" sz="1500" b="1" dirty="0" smtClean="0">
                <a:solidFill>
                  <a:prstClr val="black"/>
                </a:solidFill>
                <a:cs typeface="B Mitra" pitchFamily="2" charset="-78"/>
              </a:rPr>
              <a:t>سازمان مدیریت و برنامه ریزی استان هرمزگان</a:t>
            </a:r>
            <a:endParaRPr lang="en-US" sz="1500" b="1" dirty="0">
              <a:solidFill>
                <a:prstClr val="black"/>
              </a:solidFill>
              <a:cs typeface="B Mitra" pitchFamily="2" charset="-78"/>
            </a:endParaRPr>
          </a:p>
        </p:txBody>
      </p:sp>
      <p:pic>
        <p:nvPicPr>
          <p:cNvPr id="2052" name="Picture 4" descr="http://daneshgahnews.com/?a=picture.get&amp;id=dz02MDAmaD02MDAmdD0yJndvPTgwMCZobz01MDYmd2g9dyZpZD03MDgmZT1qcGcmdGg9aW1hZ2UvanBlZyZmZD0yMDE2LTAzLTI0IDE5OjM3OjI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89"/>
            <a:ext cx="3925088" cy="284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50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21773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طرح های برنامه </a:t>
            </a:r>
            <a:r>
              <a:rPr lang="fa-I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های دوازده گانه </a:t>
            </a:r>
            <a:r>
              <a:rPr lang="fa-IR" sz="2400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ملی اقتصاد مقاومتی</a:t>
            </a:r>
          </a:p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cs typeface="B Titr" pitchFamily="2" charset="-78"/>
              </a:rPr>
              <a:t/>
            </a:r>
            <a:br>
              <a:rPr lang="en-US" sz="2400" dirty="0">
                <a:solidFill>
                  <a:prstClr val="black"/>
                </a:solidFill>
                <a:cs typeface="B Titr" pitchFamily="2" charset="-78"/>
              </a:rPr>
            </a:b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413193"/>
              </p:ext>
            </p:extLst>
          </p:nvPr>
        </p:nvGraphicFramePr>
        <p:xfrm>
          <a:off x="1" y="635564"/>
          <a:ext cx="9143999" cy="62224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03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42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560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57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تعداد طرح</a:t>
                      </a:r>
                      <a:endParaRPr lang="en-US" dirty="0">
                        <a:solidFill>
                          <a:srgbClr val="FF0000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دستگاه مسئول</a:t>
                      </a:r>
                      <a:endParaRPr lang="en-US" dirty="0">
                        <a:solidFill>
                          <a:srgbClr val="FF0000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نام برنامه</a:t>
                      </a:r>
                      <a:endParaRPr lang="en-US" dirty="0">
                        <a:solidFill>
                          <a:srgbClr val="FF0000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480">
                <a:tc>
                  <a:txBody>
                    <a:bodyPr/>
                    <a:lstStyle/>
                    <a:p>
                      <a:pPr algn="ct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5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سازمان</a:t>
                      </a:r>
                      <a:r>
                        <a:rPr lang="fa-IR" sz="1700" b="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مدیریت و برنامه ریزی کشور</a:t>
                      </a:r>
                      <a:endParaRPr lang="fa-IR" sz="1700" b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anose="00000400000000000000" pitchFamily="2" charset="-78"/>
                        </a:rPr>
                        <a:t>برنامه ملی ارتقای بهره وری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480">
                <a:tc>
                  <a:txBody>
                    <a:bodyPr/>
                    <a:lstStyle/>
                    <a:p>
                      <a:pPr algn="ct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6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anose="00000400000000000000" pitchFamily="2" charset="-78"/>
                        </a:rPr>
                        <a:t>وزارت امور اقتصاد و دارایی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anose="00000400000000000000" pitchFamily="2" charset="-78"/>
                        </a:rPr>
                        <a:t>پیشبرد برون گرایی اقتصاد(توسعه</a:t>
                      </a:r>
                      <a:r>
                        <a:rPr lang="fa-IR" sz="17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anose="00000400000000000000" pitchFamily="2" charset="-78"/>
                        </a:rPr>
                        <a:t> صادرات غیر نفتی)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480">
                <a:tc>
                  <a:txBody>
                    <a:bodyPr/>
                    <a:lstStyle/>
                    <a:p>
                      <a:pPr algn="ct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12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سازمان</a:t>
                      </a:r>
                      <a:r>
                        <a:rPr lang="fa-IR" sz="1700" b="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مدیریت و برنامه ریزی کشور</a:t>
                      </a:r>
                      <a:endParaRPr lang="fa-IR" sz="1700" b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anose="00000400000000000000" pitchFamily="2" charset="-78"/>
                        </a:rPr>
                        <a:t>ارتقای توان تولید ملی(درونزایی اقتصاد)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480">
                <a:tc>
                  <a:txBody>
                    <a:bodyPr/>
                    <a:lstStyle/>
                    <a:p>
                      <a:pPr algn="ct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4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anose="00000400000000000000" pitchFamily="2" charset="-78"/>
                        </a:rPr>
                        <a:t>وزارت تعاون، کار و رفاه اجتماعی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anose="00000400000000000000" pitchFamily="2" charset="-78"/>
                        </a:rPr>
                        <a:t>عدالت بنیان اقتصاد و توسعه عدالت اجتماعی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3803">
                <a:tc>
                  <a:txBody>
                    <a:bodyPr/>
                    <a:lstStyle/>
                    <a:p>
                      <a:pPr algn="ct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7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سازمان</a:t>
                      </a:r>
                      <a:r>
                        <a:rPr lang="fa-IR" sz="1700" b="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مدیریت و برنامه ریزی کشور</a:t>
                      </a:r>
                      <a:endParaRPr lang="fa-IR" sz="1700" b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anose="00000400000000000000" pitchFamily="2" charset="-78"/>
                        </a:rPr>
                        <a:t>برقرای انضباط</a:t>
                      </a:r>
                      <a:r>
                        <a:rPr lang="fa-IR" sz="17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anose="00000400000000000000" pitchFamily="2" charset="-78"/>
                        </a:rPr>
                        <a:t> مالی در بخش عمومی و قطع وابستگی بودجه به نفت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480">
                <a:tc>
                  <a:txBody>
                    <a:bodyPr/>
                    <a:lstStyle/>
                    <a:p>
                      <a:pPr algn="ct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2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17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anose="00000400000000000000" pitchFamily="2" charset="-78"/>
                        </a:rPr>
                        <a:t>وزارت صنعت، معدن و تجارت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latin typeface="Times New Roman"/>
                          <a:cs typeface="B Nazanin" panose="00000400000000000000" pitchFamily="2" charset="-78"/>
                        </a:rPr>
                        <a:t>توسعه</a:t>
                      </a:r>
                      <a:r>
                        <a:rPr lang="fa-IR" sz="1700" b="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B Nazanin" panose="00000400000000000000" pitchFamily="2" charset="-78"/>
                        </a:rPr>
                        <a:t> اقتصاد دانش بنیان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23803">
                <a:tc>
                  <a:txBody>
                    <a:bodyPr/>
                    <a:lstStyle/>
                    <a:p>
                      <a:pPr algn="ct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4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anose="00000400000000000000" pitchFamily="2" charset="-78"/>
                        </a:rPr>
                        <a:t>سازمان صدا</a:t>
                      </a:r>
                      <a:r>
                        <a:rPr lang="fa-IR" sz="17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anose="00000400000000000000" pitchFamily="2" charset="-78"/>
                        </a:rPr>
                        <a:t> و سیمای جمهوری اسلامی ایران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anose="00000400000000000000" pitchFamily="2" charset="-78"/>
                        </a:rPr>
                        <a:t>گفتمان سازی و فرهنگ سازی اقتصاد مقاومتی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9480">
                <a:tc>
                  <a:txBody>
                    <a:bodyPr/>
                    <a:lstStyle/>
                    <a:p>
                      <a:pPr algn="ct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5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anose="00000400000000000000" pitchFamily="2" charset="-78"/>
                        </a:rPr>
                        <a:t>وزارت امور اقتصاد و دارایی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anose="00000400000000000000" pitchFamily="2" charset="-78"/>
                        </a:rPr>
                        <a:t>شفاف سازی و سالم سازی اقتصاد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23803">
                <a:tc>
                  <a:txBody>
                    <a:bodyPr/>
                    <a:lstStyle/>
                    <a:p>
                      <a:pPr algn="ct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6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17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anose="00000400000000000000" pitchFamily="2" charset="-78"/>
                        </a:rPr>
                        <a:t>وزارت </a:t>
                      </a:r>
                      <a:r>
                        <a:rPr lang="fa-IR" sz="17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anose="00000400000000000000" pitchFamily="2" charset="-78"/>
                        </a:rPr>
                        <a:t>نفت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anose="00000400000000000000" pitchFamily="2" charset="-78"/>
                        </a:rPr>
                        <a:t>توسعه ظرفیت تولید نفت و گاز و تکمیل زنجیره پایین دستی</a:t>
                      </a:r>
                      <a:r>
                        <a:rPr lang="fa-IR" sz="17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anose="00000400000000000000" pitchFamily="2" charset="-78"/>
                        </a:rPr>
                        <a:t> و توسعه بازار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9480">
                <a:tc>
                  <a:txBody>
                    <a:bodyPr/>
                    <a:lstStyle/>
                    <a:p>
                      <a:pPr algn="ct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anose="00000400000000000000" pitchFamily="2" charset="-78"/>
                        </a:rPr>
                        <a:t>معاونت</a:t>
                      </a:r>
                      <a:r>
                        <a:rPr lang="fa-IR" sz="17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anose="00000400000000000000" pitchFamily="2" charset="-78"/>
                        </a:rPr>
                        <a:t> اجرایی رییس جمهور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anose="00000400000000000000" pitchFamily="2" charset="-78"/>
                        </a:rPr>
                        <a:t>هدفمندسازی یارانه ها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9480">
                <a:tc>
                  <a:txBody>
                    <a:bodyPr/>
                    <a:lstStyle/>
                    <a:p>
                      <a:pPr algn="ctr"/>
                      <a:r>
                        <a:rPr lang="fa-IR" sz="1700" b="0" u="none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anose="00000400000000000000" pitchFamily="2" charset="-78"/>
                        </a:rPr>
                        <a:t>وزارت</a:t>
                      </a:r>
                      <a:r>
                        <a:rPr lang="fa-IR" sz="17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anose="00000400000000000000" pitchFamily="2" charset="-78"/>
                        </a:rPr>
                        <a:t> امور اقتصاد و دارایی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Nazanin" panose="00000400000000000000" pitchFamily="2" charset="-78"/>
                        </a:rPr>
                        <a:t>مردمی کردن اقتصاد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9480">
                <a:tc>
                  <a:txBody>
                    <a:bodyPr/>
                    <a:lstStyle/>
                    <a:p>
                      <a:pPr algn="ct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2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بانک مرکزی 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7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سیاست پولی</a:t>
                      </a:r>
                      <a:r>
                        <a:rPr lang="fa-IR" sz="1700" b="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و ارزی</a:t>
                      </a:r>
                      <a:endParaRPr lang="en-US" sz="17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82914"/>
            <a:ext cx="495518" cy="36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38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066800"/>
            <a:ext cx="7376625" cy="5029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14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 </a:t>
            </a:r>
            <a:r>
              <a:rPr lang="ar-SA" sz="14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تقویت سرمایه انسانی و توسعه کارآفرینی (وزارت تعاون، کار و رفاه اجتماعی)</a:t>
            </a:r>
            <a:endParaRPr lang="en-US" sz="14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14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 گسترش پوشش استاندارد (سازمان استاندارد ایران)</a:t>
            </a:r>
            <a:endParaRPr lang="en-US" sz="14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14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 امنیت غذایی و تولید محصولات راهبردی (وزارت جهاد کشاورزی)</a:t>
            </a:r>
            <a:endParaRPr lang="en-US" sz="14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14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 توسعه رقابت‌پذیری اقتصاد (وزارت امور اقتصادی و دارایی)</a:t>
            </a:r>
            <a:endParaRPr lang="en-US" sz="14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14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 تقویت نظام تامین منابع مالی (وزارت امور اقتصادی و دارایی) </a:t>
            </a:r>
            <a:endParaRPr lang="en-US" sz="14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14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 توسعه تولید صنایع دستی، فرش و گردشگری ( سازمان میراث فرهنگی، صنایع دستی و گردشگری)</a:t>
            </a:r>
            <a:endParaRPr lang="en-US" sz="14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14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 سیاست های تجاری(کنترل واردات) متناسب با توان داخلی کشور (وزارت صنعت، معدن و تجارت)</a:t>
            </a:r>
            <a:endParaRPr lang="en-US" sz="14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14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 توسعه و نوسازی صنایع کشور (وزارت صنعت، معدن و تجارت)</a:t>
            </a:r>
            <a:endParaRPr lang="en-US" sz="14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14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 توسعه معدن و صنایع معدنی (وزارت صنعت، معدن و تجارت)</a:t>
            </a:r>
            <a:endParaRPr lang="fa-IR" sz="14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14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 رقابت پذیر کردن استان ها (وزارت کشور)</a:t>
            </a:r>
            <a:endParaRPr lang="en-US" sz="14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14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 بکارگیری ظرفیت‌ها و قابلیت‌های متنوع در جغرافیای مزیت‌های کشور  (سازمان مدیریت و برنامه‌ریزی کشور</a:t>
            </a:r>
            <a:r>
              <a:rPr lang="ar-SA" sz="14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)</a:t>
            </a:r>
            <a:endParaRPr lang="fa-IR" sz="14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sz="14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سیاست های پولی و اعتباری (بانک مرکز)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en-US" sz="14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algn="just" rtl="1">
              <a:lnSpc>
                <a:spcPct val="220000"/>
              </a:lnSpc>
              <a:spcAft>
                <a:spcPts val="0"/>
              </a:spcAft>
            </a:pPr>
            <a:endParaRPr lang="en-US" sz="1100" b="1" dirty="0" smtClean="0">
              <a:solidFill>
                <a:schemeClr val="tx1"/>
              </a:solidFill>
              <a:cs typeface="B Mitra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55978"/>
            <a:ext cx="91439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00200" y="541937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sz="2000" b="1" dirty="0">
                <a:solidFill>
                  <a:srgbClr val="FF0000"/>
                </a:solidFill>
                <a:cs typeface="B Mitra" pitchFamily="2" charset="-78"/>
              </a:rPr>
              <a:t>عناوین طرح های برنامه ملی ارتقای توان تولید ملی (درون‌زایی اقتصاد)</a:t>
            </a:r>
            <a:endParaRPr 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44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066800"/>
            <a:ext cx="7376625" cy="5029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lvl="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SA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 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ارتقاء بهره وری نیروی کار </a:t>
            </a:r>
            <a:r>
              <a:rPr lang="ar-SA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(وزارت </a:t>
            </a:r>
            <a:r>
              <a:rPr lang="ar-SA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تعاون، کار و رفاه اجتماعی)</a:t>
            </a:r>
            <a:endParaRPr lang="en-US" sz="20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lvl="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SA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</a:t>
            </a:r>
            <a:r>
              <a:rPr lang="fa-IR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ارتقاء بهره وری 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 سرمایه</a:t>
            </a:r>
            <a:r>
              <a:rPr lang="ar-SA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(وزارت امور اقتصادی و دارایی)</a:t>
            </a:r>
            <a:endParaRPr lang="en-US" sz="20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lvl="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SA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</a:t>
            </a:r>
            <a:r>
              <a:rPr lang="fa-IR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ارتقاء بهره 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وری انرژی </a:t>
            </a:r>
            <a:r>
              <a:rPr lang="ar-SA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(وزارت 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نفت</a:t>
            </a:r>
            <a:r>
              <a:rPr lang="ar-SA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)</a:t>
            </a:r>
            <a:endParaRPr lang="en-US" sz="20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lvl="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SA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</a:t>
            </a:r>
            <a:r>
              <a:rPr lang="ar-SA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 </a:t>
            </a:r>
            <a:r>
              <a:rPr lang="fa-IR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ارتقاء بهره 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وری آب </a:t>
            </a:r>
            <a:r>
              <a:rPr lang="ar-SA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(وزارت جهاد کشاورزی)</a:t>
            </a:r>
            <a:endParaRPr lang="en-US" sz="20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lvl="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SA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</a:t>
            </a:r>
            <a:r>
              <a:rPr lang="fa-IR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ارتقای بهره وری در زنجیره تولید و مصرف گندم، آرد و 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نان</a:t>
            </a:r>
            <a:r>
              <a:rPr lang="ar-SA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 (وزارت صنعت، معدن و تجارت</a:t>
            </a:r>
            <a:r>
              <a:rPr lang="ar-SA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)</a:t>
            </a:r>
            <a:endParaRPr lang="fa-IR" sz="20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algn="just" rtl="1">
              <a:lnSpc>
                <a:spcPct val="220000"/>
              </a:lnSpc>
              <a:spcAft>
                <a:spcPts val="0"/>
              </a:spcAft>
            </a:pPr>
            <a:endParaRPr lang="en-US" sz="1100" b="1" dirty="0" smtClean="0">
              <a:solidFill>
                <a:schemeClr val="tx1"/>
              </a:solidFill>
              <a:cs typeface="B Mitra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55978"/>
            <a:ext cx="91439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00200" y="541937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sz="2000" b="1" dirty="0">
                <a:solidFill>
                  <a:srgbClr val="FF0000"/>
                </a:solidFill>
                <a:cs typeface="B Mitra" pitchFamily="2" charset="-78"/>
              </a:rPr>
              <a:t>عناوین طرح های برنامه ملی ارتقای 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بهره وری</a:t>
            </a:r>
            <a:endParaRPr 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871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066800"/>
            <a:ext cx="7376625" cy="5029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lvl="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SA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 </a:t>
            </a:r>
            <a:r>
              <a:rPr lang="fa-IR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توسعه صادرات غیر نقتی</a:t>
            </a:r>
            <a:r>
              <a:rPr lang="ar-SA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</a:t>
            </a:r>
            <a:r>
              <a:rPr lang="fa-IR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سازمان توسعه تجارت ایران</a:t>
            </a:r>
            <a:r>
              <a:rPr lang="ar-SA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)</a:t>
            </a:r>
            <a:endParaRPr lang="en-US" sz="16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SA" sz="16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</a:t>
            </a:r>
            <a:r>
              <a:rPr lang="fa-IR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جذب سرمایه گذاری خارجی</a:t>
            </a:r>
            <a:r>
              <a:rPr lang="ar-SA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</a:t>
            </a:r>
            <a:r>
              <a:rPr lang="fa-IR" sz="16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سازمان سرمایه گذاری و کمک های اقتصادی و فنی </a:t>
            </a:r>
            <a:r>
              <a:rPr lang="fa-IR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ایران)</a:t>
            </a:r>
            <a:endParaRPr lang="en-US" sz="16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lvl="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SA" sz="16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</a:t>
            </a:r>
            <a:r>
              <a:rPr lang="fa-IR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دیپلماسی اقتصادی</a:t>
            </a:r>
            <a:r>
              <a:rPr lang="ar-SA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(وزارت </a:t>
            </a:r>
            <a:r>
              <a:rPr lang="fa-IR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امور خارجه</a:t>
            </a:r>
            <a:r>
              <a:rPr lang="ar-SA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)</a:t>
            </a:r>
            <a:endParaRPr lang="en-US" sz="16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SA" sz="16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</a:t>
            </a:r>
            <a:r>
              <a:rPr lang="fa-IR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توسعه ظرفیت های  صادراتی مناطق آزاد </a:t>
            </a:r>
            <a:r>
              <a:rPr lang="ar-SA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</a:t>
            </a:r>
            <a:r>
              <a:rPr lang="fa-IR" sz="16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شورای هماهنگی مناطق آزاد تجاری-صنعتی ویژه </a:t>
            </a:r>
            <a:r>
              <a:rPr lang="fa-IR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اقتصادی)</a:t>
            </a:r>
            <a:endParaRPr lang="en-US" sz="16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SA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</a:t>
            </a:r>
            <a:r>
              <a:rPr lang="fa-IR" sz="16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توسعه زیرساخت های تجارت خارجی و </a:t>
            </a:r>
            <a:r>
              <a:rPr lang="fa-IR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ترانزیت( وزارت راه وشهر سازی)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16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طرح </a:t>
            </a:r>
            <a:r>
              <a:rPr lang="fa-IR" sz="16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توسعه تعاملات فناورانه با اقتصاد بین الملل و صادرات محصولات و خدمات دانش </a:t>
            </a:r>
            <a:r>
              <a:rPr lang="fa-IR" sz="16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بنیان(</a:t>
            </a:r>
            <a:r>
              <a:rPr lang="fa-IR" sz="16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معاونت علمی و فناوری رییس </a:t>
            </a:r>
            <a:r>
              <a:rPr lang="fa-IR" sz="16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جمهور)</a:t>
            </a:r>
            <a:endParaRPr lang="fa-IR" sz="1600" b="1" dirty="0">
              <a:solidFill>
                <a:srgbClr val="000000"/>
              </a:solidFill>
              <a:latin typeface="B Mitra"/>
              <a:cs typeface="B Mitra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fa-IR" sz="1600" b="1" dirty="0">
              <a:solidFill>
                <a:srgbClr val="000000"/>
              </a:solidFill>
              <a:latin typeface="B Mitra"/>
              <a:cs typeface="B Mitra" pitchFamily="2" charset="-78"/>
            </a:endParaRPr>
          </a:p>
          <a:p>
            <a:pPr marL="342900" lvl="0" indent="-342900" algn="r" rtl="1">
              <a:lnSpc>
                <a:spcPct val="200000"/>
              </a:lnSpc>
              <a:buFont typeface="+mj-lt"/>
              <a:buAutoNum type="arabicPeriod"/>
            </a:pPr>
            <a:endParaRPr lang="fa-IR" sz="16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algn="just" rtl="1">
              <a:lnSpc>
                <a:spcPct val="220000"/>
              </a:lnSpc>
              <a:spcAft>
                <a:spcPts val="0"/>
              </a:spcAft>
            </a:pPr>
            <a:endParaRPr lang="en-US" sz="1100" b="1" dirty="0" smtClean="0">
              <a:solidFill>
                <a:schemeClr val="tx1"/>
              </a:solidFill>
              <a:cs typeface="B Mitra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55978"/>
            <a:ext cx="91439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52975" y="541937"/>
            <a:ext cx="72516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sz="2000" b="1" dirty="0">
                <a:solidFill>
                  <a:srgbClr val="FF0000"/>
                </a:solidFill>
                <a:cs typeface="B Mitra" pitchFamily="2" charset="-78"/>
              </a:rPr>
              <a:t>عناوین طرح های برنامه ملی 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پیشبرد برون گرایی اقتصاد(توسعه صادرات عیر نفتی)</a:t>
            </a:r>
            <a:endParaRPr 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904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066800"/>
            <a:ext cx="7376625" cy="5029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lvl="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SA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 </a:t>
            </a:r>
            <a:r>
              <a:rPr lang="fa-IR" sz="18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طرح عدالت بین منطقه ای و عدالت </a:t>
            </a:r>
            <a:r>
              <a:rPr lang="fa-IR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سرزمینی </a:t>
            </a:r>
            <a:r>
              <a:rPr lang="ar-SA" sz="18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(سازمان مدیریت و برنامه‌ریزی </a:t>
            </a:r>
            <a:r>
              <a:rPr lang="ar-SA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کشور)</a:t>
            </a:r>
            <a:endParaRPr lang="fa-IR" sz="18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SA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 </a:t>
            </a:r>
            <a:r>
              <a:rPr lang="fa-IR" sz="18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طرح تحقق عدالت بین نسلی و چگونگی استفاده از </a:t>
            </a:r>
            <a:r>
              <a:rPr lang="fa-IR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نفال</a:t>
            </a:r>
            <a:r>
              <a:rPr lang="ar-SA" sz="18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(سازمان مدیریت و برنامه‌ریزی کشور</a:t>
            </a:r>
            <a:r>
              <a:rPr lang="ar-SA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)</a:t>
            </a:r>
            <a:endParaRPr lang="fa-IR" sz="1800" b="1" dirty="0">
              <a:solidFill>
                <a:srgbClr val="000000"/>
              </a:solidFill>
              <a:latin typeface="B Mitra"/>
              <a:cs typeface="B Mitra" pitchFamily="2" charset="-78"/>
            </a:endParaRPr>
          </a:p>
          <a:p>
            <a:pPr marL="342900" lvl="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SA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توانمند سازی فقرا و محرومین</a:t>
            </a:r>
            <a:r>
              <a:rPr lang="ar-SA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(سازمان مدیریت و برنامه‌ریزی </a:t>
            </a:r>
            <a:r>
              <a:rPr lang="ar-SA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کشور)</a:t>
            </a:r>
            <a:endParaRPr lang="fa-IR" sz="20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سهم بری عادلانه عوامل تولید با تاکید بر سرمایه 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انسانی </a:t>
            </a:r>
            <a:r>
              <a:rPr lang="ar-SA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(وزارت امور اقتصادی و دارایی)</a:t>
            </a:r>
            <a:endParaRPr lang="en-US" sz="20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lvl="0" indent="-342900" algn="r" rtl="1">
              <a:lnSpc>
                <a:spcPct val="200000"/>
              </a:lnSpc>
              <a:buFont typeface="+mj-lt"/>
              <a:buAutoNum type="arabicPeriod"/>
            </a:pPr>
            <a:endParaRPr lang="fa-IR" sz="20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algn="just" rtl="1">
              <a:lnSpc>
                <a:spcPct val="220000"/>
              </a:lnSpc>
              <a:spcAft>
                <a:spcPts val="0"/>
              </a:spcAft>
            </a:pPr>
            <a:endParaRPr lang="en-US" sz="1100" b="1" dirty="0" smtClean="0">
              <a:solidFill>
                <a:schemeClr val="tx1"/>
              </a:solidFill>
              <a:cs typeface="B Mitra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55978"/>
            <a:ext cx="91439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77973" y="541937"/>
            <a:ext cx="72516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عناوین طرح های  برنامه </a:t>
            </a:r>
            <a:r>
              <a:rPr lang="fa-IR" sz="2000" b="1" dirty="0">
                <a:solidFill>
                  <a:srgbClr val="FF0000"/>
                </a:solidFill>
                <a:cs typeface="B Mitra" pitchFamily="2" charset="-78"/>
              </a:rPr>
              <a:t>ملی عدالت بنیان کردن اقتصاد و توسعه عدالت اجتماعی</a:t>
            </a:r>
            <a:endParaRPr lang="en-US" sz="2000" b="1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084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066800"/>
            <a:ext cx="7376625" cy="5029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lvl="0" indent="-342900" algn="r" rtl="1">
              <a:lnSpc>
                <a:spcPct val="170000"/>
              </a:lnSpc>
              <a:buFont typeface="+mj-lt"/>
              <a:buAutoNum type="arabicPeriod"/>
            </a:pPr>
            <a:r>
              <a:rPr lang="ar-SA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 </a:t>
            </a:r>
            <a:r>
              <a:rPr lang="fa-IR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اجرای بودجه ریزی مبتنی بر عملکرد</a:t>
            </a:r>
            <a:r>
              <a:rPr lang="ar-SA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</a:t>
            </a:r>
            <a:r>
              <a:rPr lang="fa-IR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سازمان مدیریت و برنامه ریزی</a:t>
            </a:r>
            <a:r>
              <a:rPr lang="ar-SA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)</a:t>
            </a:r>
            <a:endParaRPr lang="en-US" sz="16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170000"/>
              </a:lnSpc>
              <a:buFont typeface="+mj-lt"/>
              <a:buAutoNum type="arabicPeriod"/>
            </a:pPr>
            <a:r>
              <a:rPr lang="ar-SA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</a:t>
            </a:r>
            <a:r>
              <a:rPr lang="fa-IR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 پایداری منابع درآمدی دولت</a:t>
            </a:r>
            <a:r>
              <a:rPr lang="ar-SA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</a:t>
            </a:r>
            <a:r>
              <a:rPr lang="fa-IR" sz="16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سازمان </a:t>
            </a:r>
            <a:r>
              <a:rPr lang="fa-IR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امور مالیاتی)</a:t>
            </a:r>
            <a:endParaRPr lang="en-US" sz="16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170000"/>
              </a:lnSpc>
              <a:buFont typeface="+mj-lt"/>
              <a:buAutoNum type="arabicPeriod"/>
            </a:pPr>
            <a:r>
              <a:rPr lang="ar-SA" sz="16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</a:t>
            </a:r>
            <a:r>
              <a:rPr lang="fa-IR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بهینه سازی اندازه وساختار دولت</a:t>
            </a:r>
            <a:r>
              <a:rPr lang="ar-SA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 </a:t>
            </a:r>
            <a:r>
              <a:rPr lang="ar-SA" sz="16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</a:t>
            </a:r>
            <a:r>
              <a:rPr lang="fa-IR" sz="16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سازمان مدیریت و برنامه ریزی</a:t>
            </a:r>
            <a:r>
              <a:rPr lang="ar-SA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)</a:t>
            </a:r>
            <a:endParaRPr lang="en-US" sz="16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170000"/>
              </a:lnSpc>
              <a:buFont typeface="+mj-lt"/>
              <a:buAutoNum type="arabicPeriod"/>
            </a:pPr>
            <a:r>
              <a:rPr lang="ar-SA" sz="16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</a:t>
            </a:r>
            <a:r>
              <a:rPr lang="fa-IR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اصلاح ساختار مالی دولت </a:t>
            </a:r>
            <a:r>
              <a:rPr lang="ar-SA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</a:t>
            </a:r>
            <a:r>
              <a:rPr lang="fa-IR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وزارت اقتصاد ودارایی )</a:t>
            </a:r>
            <a:endParaRPr lang="en-US" sz="16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170000"/>
              </a:lnSpc>
              <a:buFont typeface="+mj-lt"/>
              <a:buAutoNum type="arabicPeriod"/>
            </a:pPr>
            <a:r>
              <a:rPr lang="ar-SA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</a:t>
            </a:r>
            <a:r>
              <a:rPr lang="fa-IR" sz="16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تقویت خود اتکایی استانها</a:t>
            </a:r>
            <a:r>
              <a:rPr lang="ar-SA" sz="16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</a:t>
            </a:r>
            <a:r>
              <a:rPr lang="fa-IR" sz="16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سازمان مدیریت و برنامه ریزی</a:t>
            </a:r>
            <a:r>
              <a:rPr lang="ar-SA" sz="16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)</a:t>
            </a:r>
            <a:endParaRPr lang="en-US" sz="16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170000"/>
              </a:lnSpc>
              <a:buFont typeface="+mj-lt"/>
              <a:buAutoNum type="arabicPeriod"/>
            </a:pPr>
            <a:r>
              <a:rPr lang="fa-IR" sz="16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طرح شفاف سازی بودجه هزینه ای و سرمایه دولت </a:t>
            </a:r>
            <a:r>
              <a:rPr lang="fa-IR" sz="16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و خدمات دانش </a:t>
            </a:r>
            <a:r>
              <a:rPr lang="fa-IR" sz="16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بنیان</a:t>
            </a:r>
            <a:r>
              <a:rPr lang="ar-SA" sz="16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</a:t>
            </a:r>
            <a:r>
              <a:rPr lang="fa-IR" sz="16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سازمان مدیریت و برنامه ریزی</a:t>
            </a:r>
            <a:r>
              <a:rPr lang="ar-SA" sz="16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)</a:t>
            </a:r>
            <a:endParaRPr lang="en-US" sz="16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170000"/>
              </a:lnSpc>
              <a:buFont typeface="+mj-lt"/>
              <a:buAutoNum type="arabicPeriod"/>
            </a:pPr>
            <a:r>
              <a:rPr lang="fa-IR" sz="16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طرح افزایش سالانه سهم صندوق توسعه ملی از منابع حاصل از صادرات نفت خام و گاز طبیعی تا قطع کامل وابستگی بودجه به </a:t>
            </a:r>
            <a:r>
              <a:rPr lang="fa-IR" sz="16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نفت</a:t>
            </a:r>
            <a:r>
              <a:rPr lang="ar-SA" sz="16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 (</a:t>
            </a:r>
            <a:r>
              <a:rPr lang="fa-IR" sz="16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سازمان مدیریت و برنامه ریزی</a:t>
            </a:r>
            <a:r>
              <a:rPr lang="ar-SA" sz="16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)</a:t>
            </a:r>
            <a:endParaRPr lang="fa-IR" sz="1600" b="1" dirty="0">
              <a:solidFill>
                <a:srgbClr val="000000"/>
              </a:solidFill>
              <a:latin typeface="B Mitra"/>
              <a:cs typeface="B Mitra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fa-IR" sz="1600" b="1" dirty="0">
              <a:solidFill>
                <a:srgbClr val="000000"/>
              </a:solidFill>
              <a:latin typeface="B Mitra"/>
              <a:cs typeface="B Mitra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fa-IR" sz="1600" b="1" dirty="0">
              <a:solidFill>
                <a:srgbClr val="000000"/>
              </a:solidFill>
              <a:latin typeface="B Mitra"/>
              <a:cs typeface="B Mitra" pitchFamily="2" charset="-78"/>
            </a:endParaRPr>
          </a:p>
          <a:p>
            <a:pPr marL="342900" lvl="0" indent="-342900" algn="r" rtl="1">
              <a:lnSpc>
                <a:spcPct val="200000"/>
              </a:lnSpc>
              <a:buFont typeface="+mj-lt"/>
              <a:buAutoNum type="arabicPeriod"/>
            </a:pPr>
            <a:endParaRPr lang="fa-IR" sz="16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algn="just" rtl="1">
              <a:lnSpc>
                <a:spcPct val="220000"/>
              </a:lnSpc>
              <a:spcAft>
                <a:spcPts val="0"/>
              </a:spcAft>
            </a:pPr>
            <a:endParaRPr lang="en-US" sz="1100" b="1" dirty="0" smtClean="0">
              <a:solidFill>
                <a:schemeClr val="tx1"/>
              </a:solidFill>
              <a:cs typeface="B Mitra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55978"/>
            <a:ext cx="91439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01560" y="446754"/>
            <a:ext cx="7679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sz="2000" b="1" dirty="0">
                <a:solidFill>
                  <a:srgbClr val="FF0000"/>
                </a:solidFill>
                <a:cs typeface="B Mitra" pitchFamily="2" charset="-78"/>
              </a:rPr>
              <a:t>عناوین طرح های برنامه ملی برقراری انضباط مالی در بخش عمومی و قطع وابستگی بودجه به نفت</a:t>
            </a:r>
            <a:endParaRPr lang="en-US" sz="2000" b="1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500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066800"/>
            <a:ext cx="7376625" cy="5029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300000"/>
              </a:lnSpc>
              <a:spcAft>
                <a:spcPts val="3000"/>
              </a:spcAft>
              <a:buFont typeface="+mj-lt"/>
              <a:buAutoNum type="arabicPeriod"/>
            </a:pPr>
            <a:r>
              <a:rPr lang="ar-SA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 </a:t>
            </a:r>
            <a:r>
              <a:rPr lang="fa-IR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طرح دانش </a:t>
            </a:r>
            <a:r>
              <a:rPr lang="fa-IR" sz="18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بنیان کردن اقتصاد و </a:t>
            </a:r>
            <a:r>
              <a:rPr lang="fa-IR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جامعه(</a:t>
            </a:r>
            <a:r>
              <a:rPr lang="ar-SA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 </a:t>
            </a:r>
            <a:r>
              <a:rPr lang="fa-IR" sz="18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وزارت علوم و تحقیقات و </a:t>
            </a:r>
            <a:r>
              <a:rPr lang="fa-IR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فناوری)</a:t>
            </a:r>
            <a:endParaRPr lang="fa-IR" sz="18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300000"/>
              </a:lnSpc>
              <a:spcAft>
                <a:spcPts val="3000"/>
              </a:spcAft>
              <a:buFont typeface="+mj-lt"/>
              <a:buAutoNum type="arabicPeriod"/>
            </a:pPr>
            <a:r>
              <a:rPr lang="ar-SA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 </a:t>
            </a:r>
            <a:r>
              <a:rPr lang="fa-IR" sz="18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طرح </a:t>
            </a:r>
            <a:r>
              <a:rPr lang="fa-IR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 </a:t>
            </a:r>
            <a:r>
              <a:rPr lang="fa-IR" sz="18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افزایش روند رشد و نوآوری </a:t>
            </a:r>
            <a:r>
              <a:rPr lang="fa-IR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(معاونت </a:t>
            </a:r>
            <a:r>
              <a:rPr lang="fa-IR" sz="18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علمی و فناوری رییس جمهور</a:t>
            </a:r>
            <a:r>
              <a:rPr lang="ar-SA" sz="18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)</a:t>
            </a:r>
            <a:endParaRPr lang="fa-IR" sz="1800" b="1" dirty="0">
              <a:solidFill>
                <a:srgbClr val="000000"/>
              </a:solidFill>
              <a:latin typeface="B Mitra"/>
              <a:cs typeface="B Mitra" pitchFamily="2" charset="-78"/>
            </a:endParaRPr>
          </a:p>
          <a:p>
            <a:pPr lvl="0" algn="r" rtl="1">
              <a:lnSpc>
                <a:spcPct val="200000"/>
              </a:lnSpc>
            </a:pPr>
            <a:endParaRPr lang="fa-IR" sz="20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algn="just" rtl="1">
              <a:lnSpc>
                <a:spcPct val="220000"/>
              </a:lnSpc>
              <a:spcAft>
                <a:spcPts val="0"/>
              </a:spcAft>
            </a:pPr>
            <a:endParaRPr lang="en-US" sz="1100" b="1" dirty="0" smtClean="0">
              <a:solidFill>
                <a:schemeClr val="tx1"/>
              </a:solidFill>
              <a:cs typeface="B Mitra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55978"/>
            <a:ext cx="91439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77973" y="541937"/>
            <a:ext cx="72516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عناوین طرح های  برنامه </a:t>
            </a:r>
            <a:r>
              <a:rPr lang="fa-IR" sz="2000" b="1" dirty="0">
                <a:solidFill>
                  <a:srgbClr val="FF0000"/>
                </a:solidFill>
                <a:cs typeface="B Mitra" pitchFamily="2" charset="-78"/>
              </a:rPr>
              <a:t>ملی 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توسعه اقتصاد دانش بنیان</a:t>
            </a:r>
            <a:endParaRPr lang="en-US" sz="2000" b="1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84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066800"/>
            <a:ext cx="7376625" cy="5029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20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طرح </a:t>
            </a:r>
            <a:r>
              <a:rPr lang="fa-IR" sz="20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دولت الکترونیک و </a:t>
            </a:r>
            <a:r>
              <a:rPr lang="fa-IR" sz="20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همراه</a:t>
            </a:r>
            <a:r>
              <a:rPr lang="ar-SA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(سازمان مدیریت و برنامه‌ریزی کشور</a:t>
            </a:r>
            <a:r>
              <a:rPr lang="ar-SA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)</a:t>
            </a:r>
            <a:endParaRPr lang="fa-IR" sz="2000" b="1" dirty="0">
              <a:solidFill>
                <a:srgbClr val="000000"/>
              </a:solidFill>
              <a:latin typeface="B Mitra"/>
              <a:cs typeface="B Mitra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</a:t>
            </a:r>
            <a:r>
              <a:rPr lang="fa-IR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تقویت فرهنگ مدیریت جهادی</a:t>
            </a:r>
            <a:r>
              <a:rPr lang="ar-SA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(سازمان مدیریت و برنامه‌ریزی کشور)</a:t>
            </a:r>
            <a:endParaRPr lang="fa-IR" sz="20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SA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 </a:t>
            </a:r>
            <a:r>
              <a:rPr lang="fa-IR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اصلاح رفتارهای فعالان اقتصادی و 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خانوارها</a:t>
            </a:r>
            <a:r>
              <a:rPr lang="ar-SA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وزارت اموراقتصادی ودارایی</a:t>
            </a:r>
            <a:r>
              <a:rPr lang="ar-SA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 )</a:t>
            </a:r>
            <a:endParaRPr lang="fa-IR" sz="20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 </a:t>
            </a:r>
            <a:r>
              <a:rPr lang="fa-IR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گفتمان سازی و اعطای نشان اقتصاد 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مقاومتی </a:t>
            </a:r>
            <a:r>
              <a:rPr lang="ar-SA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(وزارت 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فرهنگ وارشاد اسلامی</a:t>
            </a:r>
            <a:r>
              <a:rPr lang="ar-SA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)</a:t>
            </a:r>
            <a:endParaRPr lang="en-US" sz="20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lvl="0" indent="-342900" algn="r" rtl="1">
              <a:lnSpc>
                <a:spcPct val="200000"/>
              </a:lnSpc>
              <a:buFont typeface="+mj-lt"/>
              <a:buAutoNum type="arabicPeriod"/>
            </a:pPr>
            <a:endParaRPr lang="fa-IR" sz="20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algn="just" rtl="1">
              <a:lnSpc>
                <a:spcPct val="220000"/>
              </a:lnSpc>
              <a:spcAft>
                <a:spcPts val="0"/>
              </a:spcAft>
            </a:pPr>
            <a:endParaRPr lang="en-US" sz="1100" b="1" dirty="0" smtClean="0">
              <a:solidFill>
                <a:schemeClr val="tx1"/>
              </a:solidFill>
              <a:cs typeface="B Mitra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55978"/>
            <a:ext cx="91439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77973" y="541937"/>
            <a:ext cx="72516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عناوین طرح های  برنامه </a:t>
            </a:r>
            <a:r>
              <a:rPr lang="fa-IR" sz="2000" b="1" dirty="0">
                <a:solidFill>
                  <a:srgbClr val="FF0000"/>
                </a:solidFill>
                <a:cs typeface="B Mitra" pitchFamily="2" charset="-78"/>
              </a:rPr>
              <a:t>ملی 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گفتمان </a:t>
            </a:r>
            <a:r>
              <a:rPr lang="fa-IR" sz="2000" b="1" dirty="0">
                <a:solidFill>
                  <a:srgbClr val="FF0000"/>
                </a:solidFill>
                <a:cs typeface="B Mitra" pitchFamily="2" charset="-78"/>
              </a:rPr>
              <a:t>سازی و فرهنگ سازی اقتصا مقاومتی</a:t>
            </a:r>
            <a:endParaRPr lang="en-US" sz="2000" b="1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774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066800"/>
            <a:ext cx="7376625" cy="5029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170000"/>
              </a:lnSpc>
              <a:buFont typeface="+mj-lt"/>
              <a:buAutoNum type="arabicPeriod"/>
            </a:pPr>
            <a:r>
              <a:rPr lang="fa-IR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 </a:t>
            </a:r>
            <a:r>
              <a:rPr lang="fa-IR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تشویق همکاری های جمعی و مشارکت آحاد مردم در اقتصاد (سازمان صدا و سیما جمهوری اسلامی ایران)</a:t>
            </a:r>
          </a:p>
          <a:p>
            <a:pPr marL="342900" indent="-342900" algn="r" rtl="1">
              <a:lnSpc>
                <a:spcPct val="170000"/>
              </a:lnSpc>
              <a:buFont typeface="+mj-lt"/>
              <a:buAutoNum type="arabicPeriod"/>
            </a:pPr>
            <a:r>
              <a:rPr lang="fa-IR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مبارزه </a:t>
            </a:r>
            <a:r>
              <a:rPr lang="fa-IR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با اقتصاد زیر زمینی</a:t>
            </a:r>
            <a:r>
              <a:rPr lang="ar-SA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وزارت</a:t>
            </a:r>
            <a:r>
              <a:rPr lang="ar-SA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 </a:t>
            </a:r>
            <a:r>
              <a:rPr lang="ar-SA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کشور)</a:t>
            </a:r>
            <a:endParaRPr lang="fa-IR" sz="20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170000"/>
              </a:lnSpc>
              <a:buFont typeface="+mj-lt"/>
              <a:buAutoNum type="arabicPeriod"/>
            </a:pPr>
            <a:r>
              <a:rPr lang="ar-SA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</a:t>
            </a:r>
            <a:r>
              <a:rPr lang="fa-IR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 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شفاف </a:t>
            </a:r>
            <a:r>
              <a:rPr lang="fa-IR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سازی و مبارزه با فساد مالی، اداری و اقتصادی</a:t>
            </a:r>
            <a:r>
              <a:rPr lang="ar-SA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</a:t>
            </a:r>
            <a:r>
              <a:rPr lang="fa-IR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وزارت 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اموراقتصادی ودارایی</a:t>
            </a:r>
            <a:r>
              <a:rPr lang="ar-SA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 )</a:t>
            </a:r>
            <a:endParaRPr lang="fa-IR" sz="20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170000"/>
              </a:lnSpc>
              <a:buFont typeface="+mj-lt"/>
              <a:buAutoNum type="arabicPeriod"/>
            </a:pP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 </a:t>
            </a:r>
            <a:r>
              <a:rPr lang="fa-IR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توسعه اقدامات فرهنگی مبارزه با فساد </a:t>
            </a:r>
            <a:r>
              <a:rPr lang="ar-SA" sz="20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</a:t>
            </a:r>
            <a:r>
              <a:rPr lang="ar-SA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وزارت 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فرهنگ وارشاد اسلامی</a:t>
            </a:r>
            <a:r>
              <a:rPr lang="ar-SA" sz="20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)</a:t>
            </a:r>
            <a:endParaRPr lang="fa-IR" sz="20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170000"/>
              </a:lnSpc>
              <a:buFont typeface="+mj-lt"/>
              <a:buAutoNum type="arabicPeriod"/>
            </a:pPr>
            <a:r>
              <a:rPr lang="fa-IR" sz="20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توسعه و حمایت از مالکیت فکری و معنوی و امنیت حقوق </a:t>
            </a:r>
            <a:r>
              <a:rPr lang="fa-IR" sz="20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مالکیت(وزارت دادگستری)</a:t>
            </a:r>
            <a:endParaRPr lang="fa-IR" sz="2000" b="1" dirty="0">
              <a:solidFill>
                <a:srgbClr val="000000"/>
              </a:solidFill>
              <a:latin typeface="B Mitra"/>
              <a:cs typeface="B Mitra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fa-IR" sz="20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en-US" sz="20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lvl="0" indent="-342900" algn="r" rtl="1">
              <a:lnSpc>
                <a:spcPct val="200000"/>
              </a:lnSpc>
              <a:buFont typeface="+mj-lt"/>
              <a:buAutoNum type="arabicPeriod"/>
            </a:pPr>
            <a:endParaRPr lang="fa-IR" sz="20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algn="just" rtl="1">
              <a:lnSpc>
                <a:spcPct val="220000"/>
              </a:lnSpc>
              <a:spcAft>
                <a:spcPts val="0"/>
              </a:spcAft>
            </a:pPr>
            <a:endParaRPr lang="en-US" sz="1100" b="1" dirty="0" smtClean="0">
              <a:solidFill>
                <a:schemeClr val="tx1"/>
              </a:solidFill>
              <a:cs typeface="B Mitra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55978"/>
            <a:ext cx="91439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77973" y="541937"/>
            <a:ext cx="72516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عناوین طرح های  برنامه </a:t>
            </a:r>
            <a:r>
              <a:rPr lang="fa-IR" sz="2000" b="1" dirty="0">
                <a:solidFill>
                  <a:srgbClr val="FF0000"/>
                </a:solidFill>
                <a:cs typeface="B Mitra" pitchFamily="2" charset="-78"/>
              </a:rPr>
              <a:t>ملی شفاف سازی و سالم سازی اقتصاد</a:t>
            </a:r>
            <a:endParaRPr lang="en-US" sz="2000" b="1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98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066800"/>
            <a:ext cx="7376625" cy="5029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250000"/>
              </a:lnSpc>
              <a:buFont typeface="+mj-lt"/>
              <a:buAutoNum type="arabicPeriod"/>
            </a:pPr>
            <a:r>
              <a:rPr lang="ar-SA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</a:t>
            </a:r>
            <a:r>
              <a:rPr lang="fa-IR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 </a:t>
            </a:r>
            <a:r>
              <a:rPr lang="fa-IR" sz="18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توسعه صنایع مبتنی بر نفت و </a:t>
            </a:r>
            <a:r>
              <a:rPr lang="fa-IR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گاز (</a:t>
            </a:r>
            <a:r>
              <a:rPr lang="fa-IR" sz="1800" b="1" dirty="0" smtClean="0">
                <a:solidFill>
                  <a:schemeClr val="tx1"/>
                </a:solidFill>
                <a:latin typeface="Times New Roman"/>
                <a:cs typeface="B Mitra" pitchFamily="2" charset="-78"/>
              </a:rPr>
              <a:t>وزارت نفت</a:t>
            </a:r>
            <a:r>
              <a:rPr lang="ar-SA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)</a:t>
            </a:r>
            <a:endParaRPr lang="fa-IR" sz="18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250000"/>
              </a:lnSpc>
              <a:buFont typeface="+mj-lt"/>
              <a:buAutoNum type="arabicPeriod"/>
            </a:pPr>
            <a:r>
              <a:rPr lang="ar-SA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</a:t>
            </a:r>
            <a:r>
              <a:rPr lang="fa-IR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 </a:t>
            </a:r>
            <a:r>
              <a:rPr lang="fa-IR" sz="18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افزایش سهم تجارت نفت و گاز و فرآورده های نفتی در بازارهای </a:t>
            </a:r>
            <a:r>
              <a:rPr lang="fa-IR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جهانی</a:t>
            </a:r>
            <a:r>
              <a:rPr lang="fa-IR" sz="18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(</a:t>
            </a:r>
            <a:r>
              <a:rPr lang="fa-IR" sz="1800" b="1" dirty="0">
                <a:solidFill>
                  <a:schemeClr val="tx1"/>
                </a:solidFill>
                <a:latin typeface="Times New Roman"/>
                <a:cs typeface="B Mitra" pitchFamily="2" charset="-78"/>
              </a:rPr>
              <a:t>وزارت نفت</a:t>
            </a:r>
            <a:r>
              <a:rPr lang="ar-SA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)</a:t>
            </a:r>
            <a:endParaRPr lang="fa-IR" sz="1800" b="1" dirty="0">
              <a:solidFill>
                <a:srgbClr val="000000"/>
              </a:solidFill>
              <a:latin typeface="B Mitra"/>
              <a:cs typeface="B Mitra" pitchFamily="2" charset="-78"/>
            </a:endParaRPr>
          </a:p>
          <a:p>
            <a:pPr marL="342900" indent="-342900" algn="r" rtl="1">
              <a:lnSpc>
                <a:spcPct val="250000"/>
              </a:lnSpc>
              <a:buFont typeface="+mj-lt"/>
              <a:buAutoNum type="arabicPeriod"/>
            </a:pPr>
            <a:r>
              <a:rPr lang="ar-SA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</a:t>
            </a:r>
            <a:r>
              <a:rPr lang="fa-IR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ایجاد تنوع دربازارهای هدف </a:t>
            </a:r>
            <a:r>
              <a:rPr lang="fa-IR" sz="18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(</a:t>
            </a:r>
            <a:r>
              <a:rPr lang="fa-IR" sz="1800" b="1" dirty="0">
                <a:solidFill>
                  <a:schemeClr val="tx1"/>
                </a:solidFill>
                <a:latin typeface="Times New Roman"/>
                <a:cs typeface="B Mitra" pitchFamily="2" charset="-78"/>
              </a:rPr>
              <a:t>وزارت نفت</a:t>
            </a:r>
            <a:r>
              <a:rPr lang="ar-SA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)</a:t>
            </a:r>
            <a:endParaRPr lang="en-US" sz="18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250000"/>
              </a:lnSpc>
              <a:buFont typeface="+mj-lt"/>
              <a:buAutoNum type="arabicPeriod"/>
            </a:pPr>
            <a:r>
              <a:rPr lang="ar-SA" sz="18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</a:t>
            </a:r>
            <a:r>
              <a:rPr lang="fa-IR" sz="18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توسعه فناوری و تحقیق و پژوهش درنفت و </a:t>
            </a:r>
            <a:r>
              <a:rPr lang="fa-IR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گاز</a:t>
            </a:r>
            <a:r>
              <a:rPr lang="fa-IR" sz="18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(</a:t>
            </a:r>
            <a:r>
              <a:rPr lang="fa-IR" sz="1800" b="1" dirty="0">
                <a:solidFill>
                  <a:schemeClr val="tx1"/>
                </a:solidFill>
                <a:latin typeface="Times New Roman"/>
                <a:cs typeface="B Mitra" pitchFamily="2" charset="-78"/>
              </a:rPr>
              <a:t>وزارت نفت</a:t>
            </a:r>
            <a:r>
              <a:rPr lang="ar-SA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)</a:t>
            </a:r>
            <a:endParaRPr lang="en-US" sz="18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250000"/>
              </a:lnSpc>
              <a:buFont typeface="+mj-lt"/>
              <a:buAutoNum type="arabicPeriod"/>
            </a:pPr>
            <a:r>
              <a:rPr lang="ar-SA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</a:t>
            </a:r>
            <a:r>
              <a:rPr lang="fa-IR" sz="18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ایجاد ذخایر راهبردی به منظور اثر گذاری در بازارهای </a:t>
            </a:r>
            <a:r>
              <a:rPr lang="fa-IR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جهانی </a:t>
            </a:r>
            <a:r>
              <a:rPr lang="fa-IR" sz="18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(</a:t>
            </a:r>
            <a:r>
              <a:rPr lang="fa-IR" sz="1800" b="1" dirty="0">
                <a:solidFill>
                  <a:schemeClr val="tx1"/>
                </a:solidFill>
                <a:latin typeface="Times New Roman"/>
                <a:cs typeface="B Mitra" pitchFamily="2" charset="-78"/>
              </a:rPr>
              <a:t>وزارت نفت</a:t>
            </a:r>
            <a:r>
              <a:rPr lang="ar-SA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)</a:t>
            </a:r>
            <a:endParaRPr lang="fa-IR" sz="1800" b="1" dirty="0" smtClean="0">
              <a:solidFill>
                <a:schemeClr val="tx1"/>
              </a:solidFill>
              <a:latin typeface="Times New Roman"/>
              <a:cs typeface="B Mitra" pitchFamily="2" charset="-78"/>
            </a:endParaRPr>
          </a:p>
          <a:p>
            <a:pPr marL="342900" indent="-342900" algn="r" rtl="1">
              <a:lnSpc>
                <a:spcPct val="250000"/>
              </a:lnSpc>
              <a:buFont typeface="+mj-lt"/>
              <a:buAutoNum type="arabicPeriod"/>
            </a:pPr>
            <a:r>
              <a:rPr lang="fa-IR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طرح </a:t>
            </a:r>
            <a:r>
              <a:rPr lang="fa-IR" sz="18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افزایش ظرفیت تولید نفت و گاز میادین </a:t>
            </a:r>
            <a:r>
              <a:rPr lang="fa-IR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مشترک </a:t>
            </a:r>
            <a:r>
              <a:rPr lang="fa-IR" sz="18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(</a:t>
            </a:r>
            <a:r>
              <a:rPr lang="fa-IR" sz="1800" b="1" dirty="0">
                <a:solidFill>
                  <a:schemeClr val="tx1"/>
                </a:solidFill>
                <a:latin typeface="Times New Roman"/>
                <a:cs typeface="B Mitra" pitchFamily="2" charset="-78"/>
              </a:rPr>
              <a:t>وزارت نفت</a:t>
            </a:r>
            <a:r>
              <a:rPr lang="ar-SA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)</a:t>
            </a:r>
            <a:endParaRPr lang="fa-IR" sz="1800" b="1" dirty="0">
              <a:solidFill>
                <a:srgbClr val="000000"/>
              </a:solidFill>
              <a:latin typeface="B Mitra"/>
              <a:cs typeface="B Mitra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sz="1600" b="1" dirty="0">
              <a:solidFill>
                <a:srgbClr val="000000"/>
              </a:solidFill>
              <a:latin typeface="B Mitra"/>
              <a:cs typeface="B Mitra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fa-IR" sz="1600" b="1" dirty="0">
              <a:solidFill>
                <a:srgbClr val="000000"/>
              </a:solidFill>
              <a:latin typeface="B Mitra"/>
              <a:cs typeface="B Mitra" pitchFamily="2" charset="-78"/>
            </a:endParaRPr>
          </a:p>
          <a:p>
            <a:pPr marL="342900" lvl="0" indent="-342900" algn="r" rtl="1">
              <a:lnSpc>
                <a:spcPct val="200000"/>
              </a:lnSpc>
              <a:buFont typeface="+mj-lt"/>
              <a:buAutoNum type="arabicPeriod"/>
            </a:pPr>
            <a:endParaRPr lang="fa-IR" sz="16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algn="just" rtl="1">
              <a:lnSpc>
                <a:spcPct val="220000"/>
              </a:lnSpc>
              <a:spcAft>
                <a:spcPts val="0"/>
              </a:spcAft>
            </a:pPr>
            <a:endParaRPr lang="en-US" sz="1100" b="1" dirty="0" smtClean="0">
              <a:solidFill>
                <a:schemeClr val="tx1"/>
              </a:solidFill>
              <a:cs typeface="B Mitra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55978"/>
            <a:ext cx="91439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01560" y="446754"/>
            <a:ext cx="7679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sz="2000" b="1" dirty="0">
                <a:solidFill>
                  <a:srgbClr val="FF0000"/>
                </a:solidFill>
                <a:cs typeface="B Mitra" pitchFamily="2" charset="-78"/>
              </a:rPr>
              <a:t>عناوین طرح های برنامه 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ملی</a:t>
            </a:r>
            <a:r>
              <a: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cs typeface="B Titr"/>
              </a:rPr>
              <a:t> </a:t>
            </a:r>
            <a:r>
              <a:rPr lang="fa-IR" sz="2000" b="1" dirty="0">
                <a:solidFill>
                  <a:srgbClr val="FF0000"/>
                </a:solidFill>
                <a:cs typeface="B Mitra" pitchFamily="2" charset="-78"/>
              </a:rPr>
              <a:t>توسعه ظرفیت تولید نفت و گاز تکمیل زنجیره پایین دستی و توسعه بازار</a:t>
            </a:r>
            <a:endParaRPr lang="en-US" sz="2000" b="1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801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5381" y="555978"/>
            <a:ext cx="503102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news.entekhab24.com/upload/news/content/thumb/487_368_2044_IMG_20160320_1800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75" y="550334"/>
            <a:ext cx="7391433" cy="561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066800"/>
            <a:ext cx="7376625" cy="5029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300000"/>
              </a:lnSpc>
              <a:spcAft>
                <a:spcPts val="3000"/>
              </a:spcAft>
              <a:buFont typeface="+mj-lt"/>
              <a:buAutoNum type="arabicPeriod"/>
            </a:pPr>
            <a:r>
              <a:rPr lang="fa-IR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 </a:t>
            </a:r>
            <a:r>
              <a:rPr lang="fa-IR" sz="18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طرح استفاده از ظرفیت هدفمندی یارانه در فعالیت های تولید کالا و </a:t>
            </a:r>
            <a:r>
              <a:rPr lang="fa-IR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خدمات </a:t>
            </a:r>
            <a:r>
              <a:rPr lang="ar-SA" sz="18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(سازمان مدیریت و برنامه‌ریزی کشور</a:t>
            </a:r>
            <a:r>
              <a:rPr lang="ar-SA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)</a:t>
            </a:r>
            <a:endParaRPr lang="fa-IR" sz="18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300000"/>
              </a:lnSpc>
              <a:spcAft>
                <a:spcPts val="3000"/>
              </a:spcAft>
              <a:buFont typeface="+mj-lt"/>
              <a:buAutoNum type="arabicPeriod"/>
            </a:pPr>
            <a:r>
              <a:rPr lang="fa-IR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</a:t>
            </a:r>
            <a:r>
              <a:rPr lang="fa-IR" sz="18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بهره گیری از ابزار های قیمتی و غیر قمیتی برای کاهش میزان یارانه </a:t>
            </a:r>
            <a:r>
              <a:rPr lang="fa-IR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مصرفی(وزارت اموراقتصادی ودارایی)</a:t>
            </a:r>
            <a:endParaRPr lang="fa-IR" sz="18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lvl="0" algn="r" rtl="1">
              <a:lnSpc>
                <a:spcPct val="200000"/>
              </a:lnSpc>
            </a:pPr>
            <a:endParaRPr lang="fa-IR" sz="20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algn="just" rtl="1">
              <a:lnSpc>
                <a:spcPct val="220000"/>
              </a:lnSpc>
              <a:spcAft>
                <a:spcPts val="0"/>
              </a:spcAft>
            </a:pPr>
            <a:endParaRPr lang="en-US" sz="1100" b="1" dirty="0" smtClean="0">
              <a:solidFill>
                <a:schemeClr val="tx1"/>
              </a:solidFill>
              <a:cs typeface="B Mitra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55978"/>
            <a:ext cx="91439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77973" y="541937"/>
            <a:ext cx="72516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عناوین طرح های  برنامه </a:t>
            </a:r>
            <a:r>
              <a:rPr lang="fa-IR" sz="2000" b="1" dirty="0">
                <a:solidFill>
                  <a:srgbClr val="FF0000"/>
                </a:solidFill>
                <a:cs typeface="B Mitra" pitchFamily="2" charset="-78"/>
              </a:rPr>
              <a:t>ملی 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هدفمند سازی یارانه ها</a:t>
            </a:r>
            <a:endParaRPr lang="en-US" sz="2000" b="1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006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066800"/>
            <a:ext cx="7376625" cy="5029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طرح </a:t>
            </a:r>
            <a:r>
              <a:rPr lang="fa-IR" sz="18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توانمندسازی بخش </a:t>
            </a:r>
            <a:r>
              <a:rPr lang="fa-IR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خصوصی</a:t>
            </a:r>
            <a:r>
              <a:rPr lang="fa-IR" sz="18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(وزارت اموراقتصادی ودارایی)</a:t>
            </a:r>
            <a:endParaRPr lang="fa-IR" sz="18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SA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</a:t>
            </a:r>
            <a:r>
              <a:rPr lang="fa-IR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 </a:t>
            </a:r>
            <a:r>
              <a:rPr lang="fa-IR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 </a:t>
            </a:r>
            <a:r>
              <a:rPr lang="fa-IR" sz="18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اصلاح نظام مالی برای واگذاری فعالیت ها به بخش غیر </a:t>
            </a:r>
            <a:r>
              <a:rPr lang="fa-IR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دولتی</a:t>
            </a:r>
            <a:r>
              <a:rPr lang="fa-IR" sz="18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(وزارت اموراقتصادی ودارایی)</a:t>
            </a:r>
            <a:endParaRPr lang="fa-IR" sz="1800" b="1" dirty="0">
              <a:solidFill>
                <a:srgbClr val="000000"/>
              </a:solidFill>
              <a:latin typeface="B Mitra"/>
              <a:cs typeface="B Mitra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SA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</a:t>
            </a:r>
            <a:r>
              <a:rPr lang="fa-IR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 </a:t>
            </a:r>
            <a:r>
              <a:rPr lang="fa-IR" sz="18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تداوم و تسریع اجرای سیاست های ابلاغی اصل </a:t>
            </a:r>
            <a:r>
              <a:rPr lang="fa-IR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44</a:t>
            </a:r>
            <a:r>
              <a:rPr lang="fa-IR" sz="18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(وزارت اموراقتصادی ودارایی)</a:t>
            </a:r>
            <a:endParaRPr lang="fa-IR" sz="18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SA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</a:t>
            </a:r>
            <a:r>
              <a:rPr lang="fa-IR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 </a:t>
            </a:r>
            <a:r>
              <a:rPr lang="fa-IR" sz="18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محدود کردن نقش و وظایف دولت به امور حاکمیتی و تصدی های اقتصادی اجتماعی اجتناب </a:t>
            </a:r>
            <a:r>
              <a:rPr lang="fa-IR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ناپذیر</a:t>
            </a:r>
            <a:r>
              <a:rPr lang="fa-IR" sz="18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(وزارت اموراقتصادی ودارایی)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طرح </a:t>
            </a:r>
            <a:r>
              <a:rPr lang="fa-IR" sz="18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کاهش نقش دولت در اجرای طرح های </a:t>
            </a:r>
            <a:r>
              <a:rPr lang="fa-IR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عمران</a:t>
            </a:r>
            <a:r>
              <a:rPr lang="fa-IR" sz="18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(وزارت اموراقتصادی ودارایی)</a:t>
            </a:r>
            <a:r>
              <a:rPr lang="fa-IR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ی</a:t>
            </a:r>
            <a:endParaRPr lang="fa-IR" sz="1800" b="1" dirty="0">
              <a:solidFill>
                <a:srgbClr val="000000"/>
              </a:solidFill>
              <a:latin typeface="B Mitra"/>
              <a:cs typeface="B Mitra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sz="1600" b="1" dirty="0">
              <a:solidFill>
                <a:srgbClr val="000000"/>
              </a:solidFill>
              <a:latin typeface="B Mitra"/>
              <a:cs typeface="B Mitra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fa-IR" sz="1600" b="1" dirty="0">
              <a:solidFill>
                <a:srgbClr val="000000"/>
              </a:solidFill>
              <a:latin typeface="B Mitra"/>
              <a:cs typeface="B Mitra" pitchFamily="2" charset="-78"/>
            </a:endParaRPr>
          </a:p>
          <a:p>
            <a:pPr marL="342900" lvl="0" indent="-342900" algn="r" rtl="1">
              <a:lnSpc>
                <a:spcPct val="200000"/>
              </a:lnSpc>
              <a:buFont typeface="+mj-lt"/>
              <a:buAutoNum type="arabicPeriod"/>
            </a:pPr>
            <a:endParaRPr lang="fa-IR" sz="16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algn="just" rtl="1">
              <a:lnSpc>
                <a:spcPct val="220000"/>
              </a:lnSpc>
              <a:spcAft>
                <a:spcPts val="0"/>
              </a:spcAft>
            </a:pPr>
            <a:endParaRPr lang="en-US" sz="1100" b="1" dirty="0" smtClean="0">
              <a:solidFill>
                <a:schemeClr val="tx1"/>
              </a:solidFill>
              <a:cs typeface="B Mitra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55978"/>
            <a:ext cx="91439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01560" y="446754"/>
            <a:ext cx="7679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sz="2000" b="1" dirty="0">
                <a:solidFill>
                  <a:srgbClr val="FF0000"/>
                </a:solidFill>
                <a:cs typeface="B Mitra" pitchFamily="2" charset="-78"/>
              </a:rPr>
              <a:t>عناوین طرح های برنامه 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ملی</a:t>
            </a:r>
            <a:r>
              <a: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cs typeface="B Titr"/>
              </a:rPr>
              <a:t> 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مردمی کردن اقتصاد</a:t>
            </a:r>
            <a:endParaRPr lang="en-US" sz="2000" b="1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47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066800"/>
            <a:ext cx="7376625" cy="5029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marL="342900" indent="-342900" algn="r" rtl="1">
              <a:lnSpc>
                <a:spcPct val="250000"/>
              </a:lnSpc>
              <a:spcAft>
                <a:spcPts val="3000"/>
              </a:spcAft>
              <a:buFont typeface="+mj-lt"/>
              <a:buAutoNum type="arabicPeriod"/>
            </a:pPr>
            <a:r>
              <a:rPr lang="fa-IR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طرح </a:t>
            </a:r>
            <a:r>
              <a:rPr lang="fa-IR" sz="1800" b="1" dirty="0">
                <a:solidFill>
                  <a:srgbClr val="000000"/>
                </a:solidFill>
                <a:latin typeface="B Mitra"/>
                <a:cs typeface="B Mitra" pitchFamily="2" charset="-78"/>
              </a:rPr>
              <a:t>ارتقای کارایی، شفافیت و نظارت در بازار پول </a:t>
            </a:r>
            <a:r>
              <a:rPr lang="fa-IR" sz="1800" b="1" dirty="0" smtClean="0">
                <a:solidFill>
                  <a:srgbClr val="000000"/>
                </a:solidFill>
                <a:latin typeface="B Mitra"/>
                <a:cs typeface="B Mitra" pitchFamily="2" charset="-78"/>
              </a:rPr>
              <a:t>کشور(بانک مرکزی )</a:t>
            </a:r>
            <a:endParaRPr lang="fa-IR" sz="1800" b="1" dirty="0">
              <a:solidFill>
                <a:schemeClr val="tx1"/>
              </a:solidFill>
              <a:latin typeface="Times New Roman"/>
              <a:cs typeface="B Mitra" pitchFamily="2" charset="-78"/>
            </a:endParaRPr>
          </a:p>
          <a:p>
            <a:pPr marL="342900" indent="-342900" algn="r" rtl="1">
              <a:lnSpc>
                <a:spcPct val="250000"/>
              </a:lnSpc>
              <a:spcAft>
                <a:spcPts val="3000"/>
              </a:spcAft>
              <a:buFont typeface="+mj-lt"/>
              <a:buAutoNum type="arabicPeriod"/>
            </a:pPr>
            <a:r>
              <a:rPr lang="fa-IR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 </a:t>
            </a:r>
            <a:r>
              <a:rPr lang="fa-IR" sz="1800" b="1" dirty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طرح تنظیم سیاست های ارزی سازگار با افتضائات اقتصاد </a:t>
            </a:r>
            <a:r>
              <a:rPr lang="fa-IR" sz="1800" b="1" dirty="0" smtClean="0">
                <a:solidFill>
                  <a:schemeClr val="tx1"/>
                </a:solidFill>
                <a:latin typeface="Times New Roman"/>
                <a:ea typeface="Calibri"/>
                <a:cs typeface="B Mitra" pitchFamily="2" charset="-78"/>
              </a:rPr>
              <a:t>مقاومتی(بانک مرکزی)</a:t>
            </a:r>
            <a:endParaRPr lang="fa-IR" sz="1800" b="1" dirty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lvl="0" algn="r" rtl="1">
              <a:lnSpc>
                <a:spcPct val="200000"/>
              </a:lnSpc>
            </a:pPr>
            <a:endParaRPr lang="fa-IR" sz="20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algn="just" rtl="1">
              <a:lnSpc>
                <a:spcPct val="220000"/>
              </a:lnSpc>
              <a:spcAft>
                <a:spcPts val="0"/>
              </a:spcAft>
            </a:pPr>
            <a:endParaRPr lang="en-US" sz="1100" b="1" dirty="0" smtClean="0">
              <a:solidFill>
                <a:schemeClr val="tx1"/>
              </a:solidFill>
              <a:cs typeface="B Mitra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55978"/>
            <a:ext cx="91439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77973" y="541937"/>
            <a:ext cx="72516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عناوین طرح های  برنامه </a:t>
            </a:r>
            <a:r>
              <a:rPr lang="fa-IR" sz="2000" b="1" dirty="0">
                <a:solidFill>
                  <a:srgbClr val="FF0000"/>
                </a:solidFill>
                <a:cs typeface="B Mitra" pitchFamily="2" charset="-78"/>
              </a:rPr>
              <a:t>ملی 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سیاست های پولی وارزی</a:t>
            </a:r>
            <a:endParaRPr lang="en-US" sz="2000" b="1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58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21773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a-IR" sz="1400" dirty="0" smtClean="0">
                <a:solidFill>
                  <a:prstClr val="black"/>
                </a:solidFill>
                <a:cs typeface="B Titr" pitchFamily="2" charset="-78"/>
              </a:rPr>
              <a:t>طرح ها وپروژه های برنامه </a:t>
            </a:r>
            <a:r>
              <a:rPr lang="fa-IR" sz="1400" dirty="0">
                <a:solidFill>
                  <a:prstClr val="black"/>
                </a:solidFill>
                <a:cs typeface="B Titr" pitchFamily="2" charset="-78"/>
              </a:rPr>
              <a:t>ملی ارتقای توان تولید ملی (درون‌زایی اقتصاد)</a:t>
            </a:r>
            <a:r>
              <a:rPr lang="en-US" sz="1400" dirty="0">
                <a:solidFill>
                  <a:prstClr val="black"/>
                </a:solidFill>
                <a:cs typeface="B Titr" pitchFamily="2" charset="-78"/>
              </a:rPr>
              <a:t/>
            </a:r>
            <a:br>
              <a:rPr lang="en-US" sz="1400" dirty="0">
                <a:solidFill>
                  <a:prstClr val="black"/>
                </a:solidFill>
                <a:cs typeface="B Titr" pitchFamily="2" charset="-78"/>
              </a:rPr>
            </a:b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90885"/>
              </p:ext>
            </p:extLst>
          </p:nvPr>
        </p:nvGraphicFramePr>
        <p:xfrm>
          <a:off x="762000" y="635564"/>
          <a:ext cx="7734300" cy="5958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01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2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9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تعداد پروژه</a:t>
                      </a:r>
                      <a:endParaRPr lang="en-US" dirty="0">
                        <a:solidFill>
                          <a:srgbClr val="FF0000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دستگاه مسئول</a:t>
                      </a:r>
                      <a:endParaRPr lang="en-US" dirty="0">
                        <a:solidFill>
                          <a:srgbClr val="FF0000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نام طرح</a:t>
                      </a:r>
                      <a:endParaRPr lang="en-US" dirty="0">
                        <a:solidFill>
                          <a:srgbClr val="FF0000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400" b="1" dirty="0" smtClean="0"/>
                        <a:t>وزارت تعاون، کار و رفاه اجتماعی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>
                          <a:latin typeface="Times New Roman"/>
                          <a:ea typeface="Calibri"/>
                          <a:cs typeface="B Mitra"/>
                        </a:rPr>
                        <a:t>تقویت سرمایه انسانی و توسعه کارآفرینی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سازمان استاندارد ایران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گسترش پوشش استاندارد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وزارت جهاد کشاورزی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امنیت غذایی و تولید محصولات راهبردی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>
                          <a:latin typeface="Times New Roman"/>
                          <a:ea typeface="Calibri"/>
                          <a:cs typeface="B Mitra"/>
                        </a:rPr>
                        <a:t>وزارت امور اقتصادی و دارایی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>
                          <a:latin typeface="Times New Roman"/>
                          <a:ea typeface="Calibri"/>
                          <a:cs typeface="B Mitra"/>
                        </a:rPr>
                        <a:t>توسعه رقابت‌پذیری اقتصاد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>
                          <a:latin typeface="Times New Roman"/>
                          <a:ea typeface="Calibri"/>
                          <a:cs typeface="B Mitra"/>
                        </a:rPr>
                        <a:t>وزارت امور اقتصادی و دارایی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>
                          <a:latin typeface="Times New Roman"/>
                          <a:ea typeface="Calibri"/>
                          <a:cs typeface="B Mitra"/>
                        </a:rPr>
                        <a:t>تقویت نظام تامین منابع مالی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>
                          <a:latin typeface="Times New Roman"/>
                          <a:ea typeface="Calibri"/>
                          <a:cs typeface="B Mitra"/>
                        </a:rPr>
                        <a:t>سازمان میراث فرهنگی، صنایع دستی و گردشگری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>
                          <a:latin typeface="Times New Roman"/>
                          <a:ea typeface="Calibri"/>
                          <a:cs typeface="B Mitra"/>
                        </a:rPr>
                        <a:t>توسعه تولید صنایع دستی، فرش و گردشگری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>
                          <a:latin typeface="Times New Roman"/>
                          <a:ea typeface="Calibri"/>
                          <a:cs typeface="B Mitra"/>
                        </a:rPr>
                        <a:t>وزارت صنعت، معدن و تجارت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>
                          <a:latin typeface="Times New Roman"/>
                          <a:ea typeface="Calibri"/>
                          <a:cs typeface="B Mitra"/>
                        </a:rPr>
                        <a:t>سیاست های تجاری(کنترل واردات) متناسب با توان داخلی کشور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وزارت صنعت، معدن و تجارت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توسعه و نوسازی صنایع کشور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وزارت صنعت، معدن و تجارت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توسعه معدن و صنایع معدنی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>
                          <a:latin typeface="Times New Roman"/>
                          <a:ea typeface="Calibri"/>
                          <a:cs typeface="B Mitra"/>
                        </a:rPr>
                        <a:t>وزارت کشور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>
                          <a:latin typeface="Times New Roman"/>
                          <a:ea typeface="Calibri"/>
                          <a:cs typeface="B Mitra"/>
                        </a:rPr>
                        <a:t>رقابت پذیر کردن استان ها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/>
                        <a:t>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>
                          <a:cs typeface="B Mitra" panose="00000400000000000000" pitchFamily="2" charset="-78"/>
                        </a:rPr>
                        <a:t>بانک مرکزی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Mitra" panose="00000400000000000000" pitchFamily="2" charset="-78"/>
                        </a:rPr>
                        <a:t>طرح سیاست های پولی و اعتباری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u="sng" dirty="0" smtClean="0"/>
                        <a:t>2</a:t>
                      </a:r>
                    </a:p>
                    <a:p>
                      <a:pPr algn="ctr"/>
                      <a:r>
                        <a:rPr lang="fa-IR" sz="2000" b="1" dirty="0" smtClean="0"/>
                        <a:t>46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>
                          <a:latin typeface="Times New Roman"/>
                          <a:ea typeface="Calibri"/>
                          <a:cs typeface="B Mitra"/>
                        </a:rPr>
                        <a:t>سازمان مدیریت و برنامه‌ریزی کشور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>
                          <a:latin typeface="Times New Roman"/>
                          <a:ea typeface="Calibri"/>
                          <a:cs typeface="B Mitra"/>
                        </a:rPr>
                        <a:t>بکارگیری ظرفیت‌ها و قابلیت‌های متنوع در جغرافیای مزیت‌های کشور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6" name="Picture 2" descr="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82914"/>
            <a:ext cx="495518" cy="36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0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6173" y="282632"/>
            <a:ext cx="7917872" cy="266008"/>
            <a:chOff x="879475" y="533400"/>
            <a:chExt cx="7385050" cy="228600"/>
          </a:xfrm>
        </p:grpSpPr>
        <p:sp>
          <p:nvSpPr>
            <p:cNvPr id="3" name="Rectangle 2"/>
            <p:cNvSpPr/>
            <p:nvPr/>
          </p:nvSpPr>
          <p:spPr>
            <a:xfrm>
              <a:off x="879475" y="533400"/>
              <a:ext cx="7385050" cy="152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1" anchor="ctr"/>
            <a:lstStyle/>
            <a:p>
              <a:pPr algn="ctr" defTabSz="457200">
                <a:defRPr/>
              </a:pPr>
              <a:endParaRPr lang="fa-IR">
                <a:solidFill>
                  <a:prstClr val="white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879475" y="762000"/>
              <a:ext cx="738505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536172" y="6500157"/>
            <a:ext cx="7917872" cy="2319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 defTabSz="457200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43875" y="6400803"/>
            <a:ext cx="8110385" cy="2040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2" y="380157"/>
            <a:ext cx="693041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4259" y="380157"/>
            <a:ext cx="693041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835429" y="646168"/>
            <a:ext cx="7518830" cy="562200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fa-IR" sz="3600" dirty="0">
              <a:ln w="12700">
                <a:solidFill>
                  <a:prstClr val="white"/>
                </a:solidFill>
              </a:ln>
              <a:solidFill>
                <a:srgbClr val="8064A2">
                  <a:lumMod val="75000"/>
                </a:srgbClr>
              </a:solidFill>
              <a:cs typeface="B Titr" pitchFamily="2" charset="-78"/>
            </a:endParaRPr>
          </a:p>
          <a:p>
            <a:pPr algn="ctr" defTabSz="457200">
              <a:defRPr/>
            </a:pPr>
            <a:r>
              <a:rPr lang="fa-IR" sz="3200" dirty="0" smtClean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cs typeface="B Titr" pitchFamily="2" charset="-78"/>
              </a:rPr>
              <a:t>پروژه های طرح های ملی</a:t>
            </a:r>
          </a:p>
          <a:p>
            <a:pPr algn="ctr" defTabSz="457200">
              <a:defRPr/>
            </a:pPr>
            <a:endParaRPr lang="fa-IR" sz="3200" dirty="0" smtClean="0">
              <a:ln w="12700">
                <a:solidFill>
                  <a:prstClr val="white"/>
                </a:solidFill>
              </a:ln>
              <a:solidFill>
                <a:srgbClr val="FF0000"/>
              </a:solidFill>
              <a:cs typeface="B Titr" pitchFamily="2" charset="-78"/>
            </a:endParaRPr>
          </a:p>
          <a:p>
            <a:pPr algn="ctr" defTabSz="457200">
              <a:defRPr/>
            </a:pPr>
            <a:r>
              <a:rPr lang="fa-IR" sz="3200" dirty="0" smtClean="0">
                <a:ln w="12700">
                  <a:solidFill>
                    <a:prstClr val="white"/>
                  </a:solidFill>
                </a:ln>
                <a:solidFill>
                  <a:srgbClr val="8064A2">
                    <a:lumMod val="75000"/>
                  </a:srgbClr>
                </a:solidFill>
                <a:cs typeface="B Titr" pitchFamily="2" charset="-78"/>
              </a:rPr>
              <a:t> </a:t>
            </a:r>
            <a:r>
              <a:rPr lang="fa-IR" sz="3200" dirty="0">
                <a:ln w="12700">
                  <a:solidFill>
                    <a:prstClr val="white"/>
                  </a:solidFill>
                </a:ln>
                <a:solidFill>
                  <a:srgbClr val="8064A2">
                    <a:lumMod val="75000"/>
                  </a:srgbClr>
                </a:solidFill>
                <a:cs typeface="B Titr" pitchFamily="2" charset="-78"/>
              </a:rPr>
              <a:t>توسعه و نوسازی صنایع کشور</a:t>
            </a:r>
          </a:p>
          <a:p>
            <a:pPr algn="ctr" defTabSz="457200">
              <a:lnSpc>
                <a:spcPct val="150000"/>
              </a:lnSpc>
              <a:defRPr/>
            </a:pPr>
            <a:r>
              <a:rPr lang="fa-IR" sz="3200" dirty="0" smtClean="0">
                <a:ln w="12700">
                  <a:solidFill>
                    <a:prstClr val="white"/>
                  </a:solidFill>
                </a:ln>
                <a:solidFill>
                  <a:srgbClr val="8064A2">
                    <a:lumMod val="75000"/>
                  </a:srgbClr>
                </a:solidFill>
                <a:cs typeface="B Titr" pitchFamily="2" charset="-78"/>
              </a:rPr>
              <a:t>توسعه </a:t>
            </a:r>
            <a:r>
              <a:rPr lang="fa-IR" sz="3200" dirty="0">
                <a:ln w="12700">
                  <a:solidFill>
                    <a:prstClr val="white"/>
                  </a:solidFill>
                </a:ln>
                <a:solidFill>
                  <a:srgbClr val="8064A2">
                    <a:lumMod val="75000"/>
                  </a:srgbClr>
                </a:solidFill>
                <a:cs typeface="B Titr" pitchFamily="2" charset="-78"/>
              </a:rPr>
              <a:t>معدن و صنایع </a:t>
            </a:r>
            <a:r>
              <a:rPr lang="fa-IR" sz="3200" dirty="0" smtClean="0">
                <a:ln w="12700">
                  <a:solidFill>
                    <a:prstClr val="white"/>
                  </a:solidFill>
                </a:ln>
                <a:solidFill>
                  <a:srgbClr val="8064A2">
                    <a:lumMod val="75000"/>
                  </a:srgbClr>
                </a:solidFill>
                <a:cs typeface="B Titr" pitchFamily="2" charset="-78"/>
              </a:rPr>
              <a:t>معدنی</a:t>
            </a:r>
          </a:p>
          <a:p>
            <a:pPr algn="ctr" defTabSz="457200">
              <a:lnSpc>
                <a:spcPct val="150000"/>
              </a:lnSpc>
              <a:defRPr/>
            </a:pPr>
            <a:r>
              <a:rPr lang="fa-IR" sz="3200" dirty="0" smtClean="0">
                <a:ln w="12700">
                  <a:solidFill>
                    <a:prstClr val="white"/>
                  </a:solidFill>
                </a:ln>
                <a:solidFill>
                  <a:srgbClr val="8064A2">
                    <a:lumMod val="75000"/>
                  </a:srgbClr>
                </a:solidFill>
                <a:cs typeface="B Titr" pitchFamily="2" charset="-78"/>
              </a:rPr>
              <a:t>طرح </a:t>
            </a:r>
            <a:r>
              <a:rPr lang="fa-IR" sz="3200" dirty="0">
                <a:ln w="12700">
                  <a:solidFill>
                    <a:prstClr val="white"/>
                  </a:solidFill>
                </a:ln>
                <a:solidFill>
                  <a:srgbClr val="8064A2">
                    <a:lumMod val="75000"/>
                  </a:srgbClr>
                </a:solidFill>
                <a:cs typeface="B Titr" pitchFamily="2" charset="-78"/>
              </a:rPr>
              <a:t>گسترش پوشش استاندارد</a:t>
            </a:r>
          </a:p>
          <a:p>
            <a:pPr algn="ctr" defTabSz="457200">
              <a:lnSpc>
                <a:spcPct val="150000"/>
              </a:lnSpc>
              <a:defRPr/>
            </a:pPr>
            <a:endParaRPr lang="fa-IR" sz="3600" dirty="0">
              <a:ln w="12700">
                <a:solidFill>
                  <a:prstClr val="white"/>
                </a:solidFill>
              </a:ln>
              <a:solidFill>
                <a:srgbClr val="8064A2">
                  <a:lumMod val="75000"/>
                </a:srgbClr>
              </a:solidFill>
              <a:cs typeface="B Titr" pitchFamily="2" charset="-78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434" y="5722945"/>
            <a:ext cx="165921" cy="365125"/>
          </a:xfrm>
        </p:spPr>
        <p:txBody>
          <a:bodyPr/>
          <a:lstStyle/>
          <a:p>
            <a:pPr defTabSz="457200">
              <a:defRPr/>
            </a:pPr>
            <a:fld id="{4D866E46-8F72-4B24-84B0-A71782F6D490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125110"/>
              </p:ext>
            </p:extLst>
          </p:nvPr>
        </p:nvGraphicFramePr>
        <p:xfrm>
          <a:off x="107504" y="214290"/>
          <a:ext cx="8784976" cy="64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4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76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27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5196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عنوان پروژه</a:t>
                      </a:r>
                      <a:endParaRPr lang="en-US" dirty="0">
                        <a:solidFill>
                          <a:schemeClr val="tx1"/>
                        </a:solidFill>
                        <a:cs typeface="B Mitr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ردیف</a:t>
                      </a:r>
                      <a:endParaRPr lang="en-US" sz="1600" dirty="0">
                        <a:solidFill>
                          <a:schemeClr val="tx1"/>
                        </a:solidFill>
                        <a:cs typeface="B Mitr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عنوان طرح ملی</a:t>
                      </a:r>
                      <a:endParaRPr lang="en-US" dirty="0">
                        <a:solidFill>
                          <a:schemeClr val="tx1"/>
                        </a:solidFill>
                        <a:cs typeface="B Mitr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808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cs typeface="B Mitra" pitchFamily="2" charset="-78"/>
                        </a:rPr>
                        <a:t>اصلاح ساختار</a:t>
                      </a:r>
                      <a:r>
                        <a:rPr lang="fa-IR" sz="1600" b="1" baseline="0" dirty="0" smtClean="0">
                          <a:cs typeface="B Mitra" pitchFamily="2" charset="-78"/>
                        </a:rPr>
                        <a:t> واحد های تولیدی با هدف ارتقای بهره و ری (کاهش شدت انرژی-بازسازی-ارتقای فناوری)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1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Mitra" pitchFamily="2" charset="-78"/>
                        </a:rPr>
                        <a:t>توسعه و نوسازی</a:t>
                      </a:r>
                      <a:r>
                        <a:rPr lang="fa-IR" sz="1800" b="1" baseline="0" dirty="0" smtClean="0">
                          <a:solidFill>
                            <a:srgbClr val="FF0000"/>
                          </a:solidFill>
                          <a:cs typeface="B Mitra" pitchFamily="2" charset="-78"/>
                        </a:rPr>
                        <a:t> صنایع کشور</a:t>
                      </a:r>
                      <a:endParaRPr lang="en-US" sz="1800" b="1" dirty="0">
                        <a:solidFill>
                          <a:srgbClr val="FF0000"/>
                        </a:solidFill>
                        <a:cs typeface="B Mitra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970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ارتقاي رقابت­پذيري واحدهاي توليدي كوچك و متوسط با هدف افزايش صادرات</a:t>
                      </a:r>
                      <a:endParaRPr lang="en-US" sz="16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2970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cs typeface="B Mitra" pitchFamily="2" charset="-78"/>
                        </a:rPr>
                        <a:t>افزایش بهره</a:t>
                      </a:r>
                      <a:r>
                        <a:rPr lang="fa-IR" sz="1600" b="1" baseline="0" dirty="0" smtClean="0">
                          <a:cs typeface="B Mitra" pitchFamily="2" charset="-78"/>
                        </a:rPr>
                        <a:t> گیری از توان داخلی در تامین نیاز های کشور</a:t>
                      </a:r>
                      <a:endParaRPr lang="en-US" sz="1600" b="1" dirty="0">
                        <a:cs typeface="B Mitr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3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2970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cs typeface="B Mitra" pitchFamily="2" charset="-78"/>
                        </a:rPr>
                        <a:t>توسعه صنایع پتروشیمی و پایین دستی</a:t>
                      </a:r>
                      <a:endParaRPr lang="en-US" sz="1600" b="1" dirty="0">
                        <a:cs typeface="B Mitr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4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2970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cs typeface="B Mitra" pitchFamily="2" charset="-78"/>
                        </a:rPr>
                        <a:t>برداشت و</a:t>
                      </a:r>
                      <a:r>
                        <a:rPr lang="fa-IR" sz="1600" b="1" baseline="0" dirty="0" smtClean="0">
                          <a:cs typeface="B Mitra" pitchFamily="2" charset="-78"/>
                        </a:rPr>
                        <a:t> تکمیل داده های ژئوفیزیکی و  ژئوشیمیایی، تلفیق و انتشار نقشه های پایه زمین شناسی در مناطق اولویت دار</a:t>
                      </a:r>
                      <a:endParaRPr lang="en-US" sz="1600" b="1" dirty="0">
                        <a:cs typeface="B Mitr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Mitra" pitchFamily="2" charset="-78"/>
                        </a:rPr>
                        <a:t>توسعه</a:t>
                      </a:r>
                      <a:r>
                        <a:rPr lang="fa-IR" sz="1800" b="1" baseline="0" dirty="0" smtClean="0">
                          <a:solidFill>
                            <a:srgbClr val="FF0000"/>
                          </a:solidFill>
                          <a:cs typeface="B Mitra" pitchFamily="2" charset="-78"/>
                        </a:rPr>
                        <a:t> معدن و صنایع معدنی</a:t>
                      </a:r>
                      <a:endParaRPr lang="en-US" sz="1800" b="1" dirty="0">
                        <a:solidFill>
                          <a:srgbClr val="FF0000"/>
                        </a:solidFill>
                        <a:cs typeface="B Mitr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2970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cs typeface="B Mitra" pitchFamily="2" charset="-78"/>
                        </a:rPr>
                        <a:t>ایجاد</a:t>
                      </a:r>
                      <a:r>
                        <a:rPr lang="fa-IR" sz="1600" b="1" baseline="0" dirty="0" smtClean="0">
                          <a:cs typeface="B Mitra" pitchFamily="2" charset="-78"/>
                        </a:rPr>
                        <a:t> و تکمیل زیر ساخت های مورد نیاز در بخش معادن و صنایع معدنی</a:t>
                      </a:r>
                      <a:endParaRPr lang="en-US" sz="1600" b="1" dirty="0">
                        <a:cs typeface="B Mitr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2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7293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cs typeface="B Mitra" pitchFamily="2" charset="-78"/>
                        </a:rPr>
                        <a:t>مطالعه و اجرای مجموعه پروژه‌</a:t>
                      </a:r>
                      <a:r>
                        <a:rPr lang="fa-IR" sz="1600" b="1" baseline="0" dirty="0" smtClean="0">
                          <a:cs typeface="B Mitra" pitchFamily="2" charset="-78"/>
                        </a:rPr>
                        <a:t> ملی توسعه و تکمیل سرمایه‌گذاری مشترک با افغانستان و شرکای خارجی در اکتشاف و بهره‌برداری از معادن (سنگان)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3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2970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cs typeface="B Mitra" pitchFamily="2" charset="-78"/>
                        </a:rPr>
                        <a:t>توسعه</a:t>
                      </a:r>
                      <a:r>
                        <a:rPr lang="fa-IR" sz="1600" b="1" baseline="0" dirty="0" smtClean="0">
                          <a:cs typeface="B Mitra" pitchFamily="2" charset="-78"/>
                        </a:rPr>
                        <a:t> زنجیره تولید طلا در مناطق دارای مزیت توسط بخش خصوصی</a:t>
                      </a:r>
                      <a:endParaRPr lang="en-US" sz="1600" b="1" dirty="0">
                        <a:cs typeface="B Mitr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4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2970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cs typeface="B Mitra" pitchFamily="2" charset="-78"/>
                        </a:rPr>
                        <a:t>توازن</a:t>
                      </a:r>
                      <a:r>
                        <a:rPr lang="fa-IR" sz="1600" b="1" baseline="0" dirty="0" smtClean="0">
                          <a:cs typeface="B Mitra" pitchFamily="2" charset="-78"/>
                        </a:rPr>
                        <a:t> زنجیره مواد اولیه مورد نیاز و توسعه صنعت فولاد و مس کشور برای تولید پایدار</a:t>
                      </a:r>
                      <a:endParaRPr lang="en-US" sz="1600" b="1" dirty="0">
                        <a:cs typeface="B Mitr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5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2970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cs typeface="B Mitra" pitchFamily="2" charset="-78"/>
                        </a:rPr>
                        <a:t>مکانیزه کردن نظارت بر معادن</a:t>
                      </a:r>
                      <a:endParaRPr lang="en-US" sz="1600" b="1" dirty="0">
                        <a:cs typeface="B Mitr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6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0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510286"/>
              </p:ext>
            </p:extLst>
          </p:nvPr>
        </p:nvGraphicFramePr>
        <p:xfrm>
          <a:off x="179511" y="214290"/>
          <a:ext cx="8964489" cy="611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38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36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69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58526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عنوان پروژه</a:t>
                      </a:r>
                      <a:endParaRPr lang="en-US" dirty="0">
                        <a:solidFill>
                          <a:schemeClr val="tx1"/>
                        </a:solidFill>
                        <a:cs typeface="B Mitr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ردیف</a:t>
                      </a:r>
                      <a:endParaRPr lang="en-US" sz="1600" dirty="0">
                        <a:solidFill>
                          <a:schemeClr val="tx1"/>
                        </a:solidFill>
                        <a:cs typeface="B Mitr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عنوان طرح ملی</a:t>
                      </a:r>
                      <a:endParaRPr lang="en-US" dirty="0">
                        <a:solidFill>
                          <a:schemeClr val="tx1"/>
                        </a:solidFill>
                        <a:cs typeface="B Mitr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6675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cs typeface="B Mitra" pitchFamily="2" charset="-78"/>
                        </a:rPr>
                        <a:t>استقرار نظام استاندارد زنجیره غذا</a:t>
                      </a:r>
                      <a:r>
                        <a:rPr lang="fa-IR" sz="1600" b="1" baseline="0" dirty="0" smtClean="0">
                          <a:cs typeface="B Mitra" pitchFamily="2" charset="-78"/>
                        </a:rPr>
                        <a:t> از مزرعه تا مصرف نهایی در محور‌های ایمنی، اصالت، کیفیت در محصولات غذایی</a:t>
                      </a:r>
                      <a:endParaRPr lang="en-US" sz="1600" b="1" dirty="0">
                        <a:cs typeface="B Mitr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1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solidFill>
                            <a:srgbClr val="FF0000"/>
                          </a:solidFill>
                          <a:cs typeface="B Mitra" pitchFamily="2" charset="-78"/>
                        </a:rPr>
                        <a:t>گسترش پوشش استاندارد</a:t>
                      </a:r>
                      <a:endParaRPr lang="en-US" sz="1600" b="1" dirty="0">
                        <a:solidFill>
                          <a:srgbClr val="FF0000"/>
                        </a:solidFill>
                        <a:cs typeface="B Mitr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08060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cs typeface="B Mitra" pitchFamily="2" charset="-78"/>
                        </a:rPr>
                        <a:t>استقرار نظام استاندارد به صورت غیراجباری از طریق استقرار نظام جامع خوداظهاری و خودکنترلی سه گروه کالاهای دارای اولویت</a:t>
                      </a:r>
                      <a:endParaRPr lang="en-US" sz="1600" b="1" dirty="0">
                        <a:cs typeface="B Mitr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2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B Mitra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08060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cs typeface="B Mitra" pitchFamily="2" charset="-78"/>
                        </a:rPr>
                        <a:t>گسترش پوشش استاندارد به صورت غیر اجباری از طریق استقرار نظام جامع خود اظهاری و خود کنترلی 3 گروه دارای اولویت</a:t>
                      </a:r>
                      <a:endParaRPr lang="en-US" sz="1600" b="1" dirty="0">
                        <a:cs typeface="B Mitr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3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B Mitra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994670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cs typeface="B Mitra" pitchFamily="2" charset="-78"/>
                        </a:rPr>
                        <a:t>کاهش مصرف انرژی در لوازم خانگی</a:t>
                      </a:r>
                      <a:r>
                        <a:rPr lang="fa-IR" sz="1600" b="1" baseline="0" dirty="0" smtClean="0">
                          <a:cs typeface="B Mitra" pitchFamily="2" charset="-78"/>
                        </a:rPr>
                        <a:t> (الکتریکی و هیدرو کربوری)</a:t>
                      </a:r>
                      <a:endParaRPr lang="en-US" sz="1600" b="1" dirty="0">
                        <a:cs typeface="B Mitr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4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B Mitra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2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6173" y="282632"/>
            <a:ext cx="7917872" cy="266008"/>
            <a:chOff x="879475" y="533400"/>
            <a:chExt cx="7385050" cy="228600"/>
          </a:xfrm>
        </p:grpSpPr>
        <p:sp>
          <p:nvSpPr>
            <p:cNvPr id="3" name="Rectangle 2"/>
            <p:cNvSpPr/>
            <p:nvPr/>
          </p:nvSpPr>
          <p:spPr>
            <a:xfrm>
              <a:off x="879475" y="533400"/>
              <a:ext cx="7385050" cy="152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1" anchor="ctr"/>
            <a:lstStyle/>
            <a:p>
              <a:pPr algn="ctr" defTabSz="457200">
                <a:defRPr/>
              </a:pPr>
              <a:endParaRPr lang="fa-IR">
                <a:solidFill>
                  <a:prstClr val="white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879475" y="762000"/>
              <a:ext cx="738505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536172" y="6500157"/>
            <a:ext cx="7917872" cy="2319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 defTabSz="457200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43875" y="6400803"/>
            <a:ext cx="8110385" cy="2040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2" y="380157"/>
            <a:ext cx="693041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4259" y="380157"/>
            <a:ext cx="693041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835429" y="646168"/>
            <a:ext cx="7518830" cy="562200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پروژه های طرح </a:t>
            </a:r>
          </a:p>
          <a:p>
            <a:pPr algn="ctr"/>
            <a:r>
              <a:rPr lang="fa-I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امنيت </a:t>
            </a:r>
            <a:r>
              <a:rPr 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غذايي و توليد محصولات راهبردي</a:t>
            </a:r>
            <a:endParaRPr lang="en-US" sz="3600" b="1" dirty="0">
              <a:cs typeface="B Mitra" pitchFamily="2" charset="-78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434" y="5722945"/>
            <a:ext cx="165921" cy="365125"/>
          </a:xfrm>
        </p:spPr>
        <p:txBody>
          <a:bodyPr/>
          <a:lstStyle/>
          <a:p>
            <a:pPr defTabSz="457200">
              <a:defRPr/>
            </a:pPr>
            <a:fld id="{4D866E46-8F72-4B24-84B0-A71782F6D490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647051"/>
              </p:ext>
            </p:extLst>
          </p:nvPr>
        </p:nvGraphicFramePr>
        <p:xfrm>
          <a:off x="107504" y="214290"/>
          <a:ext cx="8784976" cy="6675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4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76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27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5196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عنوان پروژه</a:t>
                      </a:r>
                      <a:endParaRPr lang="en-US" dirty="0">
                        <a:solidFill>
                          <a:schemeClr val="tx1"/>
                        </a:solidFill>
                        <a:cs typeface="B Mitr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ردیف</a:t>
                      </a:r>
                      <a:endParaRPr lang="en-US" sz="1600" dirty="0">
                        <a:solidFill>
                          <a:schemeClr val="tx1"/>
                        </a:solidFill>
                        <a:cs typeface="B Mitr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عنوان طرح ملی</a:t>
                      </a:r>
                      <a:endParaRPr lang="en-US" dirty="0">
                        <a:solidFill>
                          <a:schemeClr val="tx1"/>
                        </a:solidFill>
                        <a:cs typeface="B Mitr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808">
                <a:tc>
                  <a:txBody>
                    <a:bodyPr/>
                    <a:lstStyle/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fa-IR" sz="1600" b="1" dirty="0" smtClean="0">
                          <a:solidFill>
                            <a:prstClr val="black"/>
                          </a:solidFill>
                          <a:cs typeface="B Mitra" panose="00000400000000000000" pitchFamily="2" charset="-78"/>
                        </a:rPr>
                        <a:t>افزايش ضريب خود اتکايي محصولات اساسي شامل گندم، دانه­هاي روغني، محصولات زراعي(برنج، شکر، سيب زميني، حبوبات، پنبه و ذرت دانه ای) و محصولات دامی (شير،گوشت، مرغ و تخم مرغ)</a:t>
                      </a:r>
                      <a:endParaRPr lang="fa-IR" sz="1600" b="1" dirty="0">
                        <a:solidFill>
                          <a:prstClr val="black"/>
                        </a:solidFill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1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Titr" panose="00000700000000000000" pitchFamily="2" charset="-78"/>
                        </a:rPr>
                        <a:t> امنيت غذايي و توليد محصولات راهبردي</a:t>
                      </a:r>
                      <a:endParaRPr lang="en-US" sz="1800" b="1" dirty="0">
                        <a:cs typeface="B Mitra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970">
                <a:tc>
                  <a:txBody>
                    <a:bodyPr/>
                    <a:lstStyle/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fa-IR" sz="1600" b="1" dirty="0" smtClean="0">
                          <a:solidFill>
                            <a:prstClr val="black"/>
                          </a:solidFill>
                          <a:cs typeface="B Mitra" panose="00000400000000000000" pitchFamily="2" charset="-78"/>
                        </a:rPr>
                        <a:t>تجهيز و نوسازي اراضي، احداث شبکه هاي اصلي و فرعي</a:t>
                      </a:r>
                      <a:endParaRPr lang="fa-IR" sz="1600" b="1" dirty="0">
                        <a:solidFill>
                          <a:prstClr val="black"/>
                        </a:solidFill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2970">
                <a:tc>
                  <a:txBody>
                    <a:bodyPr/>
                    <a:lstStyle/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fa-IR" sz="1600" b="1" dirty="0" smtClean="0">
                          <a:solidFill>
                            <a:prstClr val="black"/>
                          </a:solidFill>
                          <a:cs typeface="B Mitra" panose="00000400000000000000" pitchFamily="2" charset="-78"/>
                        </a:rPr>
                        <a:t>توسعه آبزي پروري و پرورش ماهي در قفس در آبهاي شمال و جنوب کشور</a:t>
                      </a:r>
                      <a:endParaRPr lang="fa-IR" sz="1600" b="1" dirty="0">
                        <a:solidFill>
                          <a:prstClr val="black"/>
                        </a:solidFill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3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2970">
                <a:tc>
                  <a:txBody>
                    <a:bodyPr/>
                    <a:lstStyle/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fa-IR" sz="1600" b="1" dirty="0" smtClean="0">
                          <a:solidFill>
                            <a:prstClr val="black"/>
                          </a:solidFill>
                          <a:cs typeface="B Mitra" panose="00000400000000000000" pitchFamily="2" charset="-78"/>
                        </a:rPr>
                        <a:t>افزايش توليد در محيط هاي کنترل شده گلخانه اي</a:t>
                      </a:r>
                      <a:endParaRPr lang="fa-IR" sz="1600" b="1" dirty="0">
                        <a:solidFill>
                          <a:prstClr val="black"/>
                        </a:solidFill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4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2970">
                <a:tc>
                  <a:txBody>
                    <a:bodyPr/>
                    <a:lstStyle/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fa-IR" sz="1600" b="1" dirty="0" smtClean="0">
                          <a:solidFill>
                            <a:prstClr val="black"/>
                          </a:solidFill>
                          <a:cs typeface="B Mitra" panose="00000400000000000000" pitchFamily="2" charset="-78"/>
                        </a:rPr>
                        <a:t>افزايش فرآورده ها و کاهش ضايعات در توليد محصولات</a:t>
                      </a:r>
                      <a:endParaRPr lang="fa-IR" sz="1600" b="1" dirty="0">
                        <a:solidFill>
                          <a:prstClr val="black"/>
                        </a:solidFill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Titr" panose="00000700000000000000" pitchFamily="2" charset="-78"/>
                        </a:rPr>
                        <a:t> امنيت غذايي و توليد محصولات راهبردي</a:t>
                      </a:r>
                      <a:endParaRPr lang="en-US" sz="1800" b="1" dirty="0">
                        <a:cs typeface="B Mitr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2970">
                <a:tc>
                  <a:txBody>
                    <a:bodyPr/>
                    <a:lstStyle/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fa-IR" sz="1600" b="1" dirty="0" smtClean="0">
                          <a:solidFill>
                            <a:prstClr val="black"/>
                          </a:solidFill>
                          <a:cs typeface="B Mitra" panose="00000400000000000000" pitchFamily="2" charset="-78"/>
                        </a:rPr>
                        <a:t>تجهيز و نوسازي ناوگان ماشيني بخش کشاورزي</a:t>
                      </a:r>
                      <a:endParaRPr lang="fa-IR" sz="1600" b="1" dirty="0">
                        <a:solidFill>
                          <a:prstClr val="black"/>
                        </a:solidFill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6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7293">
                <a:tc>
                  <a:txBody>
                    <a:bodyPr/>
                    <a:lstStyle/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fa-IR" sz="1600" b="1" dirty="0" smtClean="0">
                          <a:solidFill>
                            <a:prstClr val="black"/>
                          </a:solidFill>
                          <a:cs typeface="B Mitra" panose="00000400000000000000" pitchFamily="2" charset="-78"/>
                        </a:rPr>
                        <a:t>تأمين داخلي نهاده هاي مورد نياز بخش شامل بذور و نهال هاي اصلاح شده، کود، سم و ماشين آلات و ادوات کشاورزي</a:t>
                      </a:r>
                      <a:endParaRPr lang="fa-IR" sz="1600" b="1" dirty="0">
                        <a:solidFill>
                          <a:prstClr val="black"/>
                        </a:solidFill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7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2970">
                <a:tc>
                  <a:txBody>
                    <a:bodyPr/>
                    <a:lstStyle/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fa-IR" sz="1600" b="1" dirty="0" smtClean="0">
                          <a:solidFill>
                            <a:prstClr val="black"/>
                          </a:solidFill>
                          <a:cs typeface="B Mitra" panose="00000400000000000000" pitchFamily="2" charset="-78"/>
                        </a:rPr>
                        <a:t>توسعه کشت فراسرزميني</a:t>
                      </a:r>
                      <a:endParaRPr lang="fa-IR" sz="1600" b="1" dirty="0">
                        <a:solidFill>
                          <a:prstClr val="black"/>
                        </a:solidFill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8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2970">
                <a:tc>
                  <a:txBody>
                    <a:bodyPr/>
                    <a:lstStyle/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fa-IR" sz="1600" b="1" dirty="0" smtClean="0">
                          <a:solidFill>
                            <a:prstClr val="black"/>
                          </a:solidFill>
                          <a:cs typeface="B Mitra" panose="00000400000000000000" pitchFamily="2" charset="-78"/>
                        </a:rPr>
                        <a:t>ذخيره سازي محصولات راهبردي از جمله گندم، برنج، با محوريت بخش خصوصي</a:t>
                      </a:r>
                      <a:endParaRPr lang="fa-IR" sz="1600" b="1" dirty="0">
                        <a:solidFill>
                          <a:prstClr val="black"/>
                        </a:solidFill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9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2970">
                <a:tc>
                  <a:txBody>
                    <a:bodyPr/>
                    <a:lstStyle/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fa-IR" sz="1600" b="1" dirty="0" smtClean="0">
                          <a:solidFill>
                            <a:prstClr val="black"/>
                          </a:solidFill>
                          <a:cs typeface="B Mitra" panose="00000400000000000000" pitchFamily="2" charset="-78"/>
                        </a:rPr>
                        <a:t>اجراي عمليات آبخيزداري و حفاظت خاک و مقابله با بيابان زايي و کمک به مهار کانون هاي گرد وغبار</a:t>
                      </a:r>
                      <a:endParaRPr lang="fa-IR" sz="1600" b="1" dirty="0">
                        <a:solidFill>
                          <a:prstClr val="black"/>
                        </a:solidFill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10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295400"/>
            <a:ext cx="7376625" cy="495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r" rtl="1">
              <a:lnSpc>
                <a:spcPct val="200000"/>
              </a:lnSpc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1- تعیین ارتباط پروژه با مصوبات شورای اقتصاد</a:t>
            </a:r>
          </a:p>
          <a:p>
            <a:pPr lvl="0" algn="r" rtl="1">
              <a:lnSpc>
                <a:spcPct val="200000"/>
              </a:lnSpc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2- تعیین اهداف کلی طرح و پروژه ها</a:t>
            </a:r>
          </a:p>
          <a:p>
            <a:pPr lvl="0" algn="r" rtl="1">
              <a:lnSpc>
                <a:spcPct val="200000"/>
              </a:lnSpc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3- تهیه عملکرد 2 سال گذشته </a:t>
            </a:r>
          </a:p>
          <a:p>
            <a:pPr lvl="0" algn="r" rtl="1">
              <a:lnSpc>
                <a:spcPct val="200000"/>
              </a:lnSpc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3- تدوین اهداف کمی پروژه ها در مقاطع :</a:t>
            </a:r>
          </a:p>
          <a:p>
            <a:pPr lvl="0" algn="r" rtl="1">
              <a:lnSpc>
                <a:spcPct val="200000"/>
              </a:lnSpc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	کوتاه مدت (2 ساله) ، میان مدت ( 5 ساله) و بلند مدت ( 10 ساله) </a:t>
            </a:r>
          </a:p>
          <a:p>
            <a:pPr lvl="0" algn="r" rtl="1">
              <a:lnSpc>
                <a:spcPct val="200000"/>
              </a:lnSpc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4- تهیه بسته های پشتیبان شامل : </a:t>
            </a:r>
          </a:p>
          <a:p>
            <a:pPr lvl="0" algn="r" rtl="1">
              <a:lnSpc>
                <a:spcPct val="200000"/>
              </a:lnSpc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	مشارکت مردم – برونگرایی – دانش بنیانی – مناطق جغرافیایی – تامین مالی</a:t>
            </a:r>
          </a:p>
          <a:p>
            <a:pPr lvl="0" algn="r" rtl="1">
              <a:lnSpc>
                <a:spcPct val="200000"/>
              </a:lnSpc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5- تعیین مدیر برای تدوین هر یک از بسته های پشتیبان</a:t>
            </a:r>
          </a:p>
          <a:p>
            <a:pPr algn="just" rtl="1">
              <a:lnSpc>
                <a:spcPct val="200000"/>
              </a:lnSpc>
              <a:spcAft>
                <a:spcPts val="0"/>
              </a:spcAft>
            </a:pPr>
            <a:endParaRPr lang="en-US" sz="1200" b="1" dirty="0" smtClean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48519" y="1143000"/>
            <a:ext cx="7581081" cy="0"/>
          </a:xfrm>
          <a:prstGeom prst="line">
            <a:avLst/>
          </a:prstGeom>
          <a:ln w="25400" cmpd="thickThin"/>
          <a:effectLst>
            <a:outerShdw blurRad="50800" dist="50800" dir="5400000" algn="ctr" rotWithShape="0">
              <a:srgbClr val="7030A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55978"/>
            <a:ext cx="91439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734183" y="596710"/>
            <a:ext cx="187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solidFill>
                  <a:srgbClr val="FF0000"/>
                </a:solidFill>
                <a:cs typeface="B Mitra" pitchFamily="2" charset="-78"/>
              </a:rPr>
              <a:t>روش تدوین برنامه ها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0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8" y="544690"/>
            <a:ext cx="7772400" cy="685801"/>
          </a:xfrm>
        </p:spPr>
        <p:txBody>
          <a:bodyPr>
            <a:normAutofit fontScale="90000"/>
          </a:bodyPr>
          <a:lstStyle/>
          <a:p>
            <a:pPr lvl="0"/>
            <a:r>
              <a:rPr lang="fa-IR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fa-IR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fa-IR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>محورهای بیانات مقام </a:t>
            </a:r>
            <a:r>
              <a:rPr lang="fa-IR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>معظم رهبری – نوروز 1395</a:t>
            </a:r>
            <a:br>
              <a:rPr lang="fa-IR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/>
              </a:rPr>
              <a:t/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/>
              </a:rPr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219200"/>
            <a:ext cx="7557220" cy="495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 algn="just" rtl="1">
              <a:lnSpc>
                <a:spcPct val="170000"/>
              </a:lnSpc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1-  احیا و به حرکت در آوردن تولید داخلی</a:t>
            </a:r>
          </a:p>
          <a:p>
            <a:pPr lvl="1" algn="just" rtl="1">
              <a:lnSpc>
                <a:spcPct val="170000"/>
              </a:lnSpc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2- شناسایی و تمرکز بر فعالیتها و زنجیره های مزیت دار اقتصادی</a:t>
            </a:r>
          </a:p>
          <a:p>
            <a:pPr lvl="1" algn="just" rtl="1">
              <a:lnSpc>
                <a:spcPct val="170000"/>
              </a:lnSpc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3- خودداری از خریدهای خارجی تضعیف کننده تولید داخلی</a:t>
            </a:r>
          </a:p>
          <a:p>
            <a:pPr lvl="1" algn="just" rtl="1">
              <a:lnSpc>
                <a:spcPct val="170000"/>
              </a:lnSpc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4- مدیریت منابع مالی خارجی آزاد شده </a:t>
            </a:r>
          </a:p>
          <a:p>
            <a:pPr lvl="1" algn="just" rtl="1">
              <a:lnSpc>
                <a:spcPct val="170000"/>
              </a:lnSpc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5- دانش بنیان نمودن بخش های مهم و حساس اقتصادی</a:t>
            </a:r>
          </a:p>
          <a:p>
            <a:pPr lvl="1" algn="just" rtl="1">
              <a:lnSpc>
                <a:spcPct val="170000"/>
              </a:lnSpc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6- بهره برداری از بخشهایی که قبلا سرمایه گذاری کلان شده </a:t>
            </a:r>
          </a:p>
          <a:p>
            <a:pPr lvl="1" algn="just" rtl="1">
              <a:lnSpc>
                <a:spcPct val="170000"/>
              </a:lnSpc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7- شرط انتقال فناوری در معاملات خارجی</a:t>
            </a:r>
          </a:p>
          <a:p>
            <a:pPr lvl="1" algn="just" rtl="1">
              <a:lnSpc>
                <a:spcPct val="170000"/>
              </a:lnSpc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8- مبارزه جدی با فساد ، ویژه خواری و قاچاق در کشور</a:t>
            </a:r>
          </a:p>
          <a:p>
            <a:pPr lvl="1" algn="just" rtl="1">
              <a:lnSpc>
                <a:spcPct val="170000"/>
              </a:lnSpc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9- ارتقا بهره وری </a:t>
            </a: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انرژی</a:t>
            </a:r>
          </a:p>
          <a:p>
            <a:pPr lvl="1" algn="just" rtl="1">
              <a:lnSpc>
                <a:spcPct val="170000"/>
              </a:lnSpc>
            </a:pP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10- نگاه ویژه به صنایع متوسط و کوچک</a:t>
            </a:r>
          </a:p>
          <a:p>
            <a:pPr algn="just" rtl="1">
              <a:lnSpc>
                <a:spcPct val="220000"/>
              </a:lnSpc>
              <a:spcAft>
                <a:spcPts val="0"/>
              </a:spcAft>
            </a:pPr>
            <a:endParaRPr lang="en-US" sz="600" b="1" dirty="0" smtClean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48518" y="1143000"/>
            <a:ext cx="7776863" cy="0"/>
          </a:xfrm>
          <a:prstGeom prst="line">
            <a:avLst/>
          </a:prstGeom>
          <a:ln w="25400" cmpd="thickThin"/>
          <a:effectLst>
            <a:outerShdw blurRad="50800" dist="50800" dir="5400000" algn="ctr" rotWithShape="0">
              <a:srgbClr val="7030A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5381" y="555978"/>
            <a:ext cx="503102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58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45818" y="1516380"/>
          <a:ext cx="7421883" cy="3444240"/>
        </p:xfrm>
        <a:graphic>
          <a:graphicData uri="http://schemas.openxmlformats.org/drawingml/2006/table">
            <a:tbl>
              <a:tblPr rtl="1" firstRow="1" firstCol="1" bandRow="1"/>
              <a:tblGrid>
                <a:gridCol w="404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7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44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46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7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72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72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722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8722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48855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05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رديف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5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عنوان پروژه اقتصاد مقاومتی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5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شرح اهداف کمی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5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واحد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05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اندازه گيري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عملکرد سال 94</a:t>
                      </a:r>
                      <a:endParaRPr lang="en-US" sz="1400" b="1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پيش بيني تولید </a:t>
                      </a:r>
                      <a:endParaRPr lang="en-US" sz="1400" b="1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سال1395 </a:t>
                      </a:r>
                      <a:endParaRPr lang="en-US" sz="1400" b="1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درصد رشد</a:t>
                      </a:r>
                      <a:endParaRPr lang="en-US" sz="1400" b="1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منابع بودجه ای مورد نیاز </a:t>
                      </a:r>
                      <a:endParaRPr lang="en-US" sz="1400" b="1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منابع بانکی مورد نیاز</a:t>
                      </a:r>
                      <a:endParaRPr lang="en-US" sz="1400" b="1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5681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1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توليد در محيط هاي کنترل شده گلخانه اي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توسعه توليد و اصلاح، بازسازي و نوسازي واحدهاي گلخانه اي</a:t>
                      </a: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هکتار</a:t>
                      </a: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705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1777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152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500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15000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36173" y="282632"/>
            <a:ext cx="7917872" cy="266008"/>
            <a:chOff x="879475" y="533400"/>
            <a:chExt cx="7385050" cy="228600"/>
          </a:xfrm>
        </p:grpSpPr>
        <p:sp>
          <p:nvSpPr>
            <p:cNvPr id="4" name="Rectangle 3"/>
            <p:cNvSpPr/>
            <p:nvPr/>
          </p:nvSpPr>
          <p:spPr>
            <a:xfrm>
              <a:off x="879475" y="533400"/>
              <a:ext cx="7385050" cy="152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1" anchor="ctr"/>
            <a:lstStyle/>
            <a:p>
              <a:pPr algn="ctr" defTabSz="457200">
                <a:defRPr/>
              </a:pPr>
              <a:endParaRPr lang="fa-IR">
                <a:solidFill>
                  <a:prstClr val="white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879475" y="762000"/>
              <a:ext cx="738505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536172" y="6500157"/>
            <a:ext cx="7917872" cy="2319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 defTabSz="457200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43875" y="6400803"/>
            <a:ext cx="8110385" cy="2040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2" y="380157"/>
            <a:ext cx="693041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4259" y="380157"/>
            <a:ext cx="693041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5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6173" y="282632"/>
            <a:ext cx="7917872" cy="266008"/>
            <a:chOff x="879475" y="533400"/>
            <a:chExt cx="7385050" cy="228600"/>
          </a:xfrm>
        </p:grpSpPr>
        <p:sp>
          <p:nvSpPr>
            <p:cNvPr id="3" name="Rectangle 2"/>
            <p:cNvSpPr/>
            <p:nvPr/>
          </p:nvSpPr>
          <p:spPr>
            <a:xfrm>
              <a:off x="879475" y="533400"/>
              <a:ext cx="7385050" cy="152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1" anchor="ctr"/>
            <a:lstStyle/>
            <a:p>
              <a:pPr algn="ctr" defTabSz="457200">
                <a:defRPr/>
              </a:pPr>
              <a:endParaRPr lang="fa-IR">
                <a:solidFill>
                  <a:prstClr val="white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879475" y="762000"/>
              <a:ext cx="738505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536172" y="6500157"/>
            <a:ext cx="7917872" cy="2319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 defTabSz="457200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43875" y="6400803"/>
            <a:ext cx="8110385" cy="2040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2" y="380157"/>
            <a:ext cx="693041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4259" y="380157"/>
            <a:ext cx="693041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835429" y="646168"/>
            <a:ext cx="7518830" cy="562200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رونق تولیدات داخلی</a:t>
            </a:r>
            <a:endParaRPr lang="en-US" sz="3600" b="1" dirty="0">
              <a:cs typeface="B Mitra" pitchFamily="2" charset="-78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434" y="5722945"/>
            <a:ext cx="165921" cy="365125"/>
          </a:xfrm>
        </p:spPr>
        <p:txBody>
          <a:bodyPr/>
          <a:lstStyle/>
          <a:p>
            <a:pPr defTabSz="457200">
              <a:defRPr/>
            </a:pPr>
            <a:fld id="{4D866E46-8F72-4B24-84B0-A71782F6D490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9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066800"/>
            <a:ext cx="7376625" cy="5029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18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Arial" pitchFamily="34" charset="0"/>
                <a:cs typeface="B Titr" pitchFamily="2" charset="-78"/>
              </a:rPr>
              <a:t>1- راه‌اندازي </a:t>
            </a:r>
            <a:r>
              <a:rPr lang="fa-IR" sz="1800" b="1" dirty="0" smtClean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Arial" pitchFamily="34" charset="0"/>
                <a:cs typeface="B Titr" pitchFamily="2" charset="-78"/>
              </a:rPr>
              <a:t>واحدهاي تولیدی متوقف و راکد </a:t>
            </a:r>
            <a:r>
              <a:rPr lang="fa-IR" sz="18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Arial" pitchFamily="34" charset="0"/>
                <a:cs typeface="B Titr" pitchFamily="2" charset="-78"/>
              </a:rPr>
              <a:t>در صنايع خرد، كوچك و متوسط </a:t>
            </a:r>
            <a:r>
              <a:rPr lang="fa-IR" sz="1800" b="1" dirty="0" smtClean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Arial" pitchFamily="34" charset="0"/>
                <a:cs typeface="B Titr" pitchFamily="2" charset="-78"/>
              </a:rPr>
              <a:t>؛</a:t>
            </a:r>
            <a:endParaRPr lang="fa-IR" sz="1800" b="1" dirty="0">
              <a:ln w="10541" cmpd="sng">
                <a:noFill/>
                <a:prstDash val="solid"/>
              </a:ln>
              <a:solidFill>
                <a:srgbClr val="003300"/>
              </a:solidFill>
              <a:latin typeface="Arial" pitchFamily="34" charset="0"/>
              <a:cs typeface="B Titr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18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Arial" pitchFamily="34" charset="0"/>
                <a:cs typeface="B Titr" pitchFamily="2" charset="-78"/>
              </a:rPr>
              <a:t>2- تكميل ظرفيت </a:t>
            </a:r>
            <a:r>
              <a:rPr lang="fa-IR" sz="1800" b="1" dirty="0" smtClean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Arial" pitchFamily="34" charset="0"/>
                <a:cs typeface="B Titr" pitchFamily="2" charset="-78"/>
              </a:rPr>
              <a:t>واحدهاي تولیدی </a:t>
            </a:r>
            <a:r>
              <a:rPr lang="fa-IR" sz="18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Arial" pitchFamily="34" charset="0"/>
                <a:cs typeface="B Titr" pitchFamily="2" charset="-78"/>
              </a:rPr>
              <a:t>با ظرفيت زير 50 درصد، 50 تا 70 درصد و بالاي 70 درصد؛</a:t>
            </a:r>
          </a:p>
          <a:p>
            <a:pPr algn="r" rtl="1">
              <a:lnSpc>
                <a:spcPct val="200000"/>
              </a:lnSpc>
            </a:pPr>
            <a:r>
              <a:rPr lang="fa-IR" sz="18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Arial" pitchFamily="34" charset="0"/>
                <a:cs typeface="B Titr" pitchFamily="2" charset="-78"/>
              </a:rPr>
              <a:t> 3- به بهره برداری رساندن طرح </a:t>
            </a:r>
            <a:r>
              <a:rPr lang="fa-IR" sz="1800" b="1" dirty="0" smtClean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Arial" pitchFamily="34" charset="0"/>
                <a:cs typeface="B Titr" pitchFamily="2" charset="-78"/>
              </a:rPr>
              <a:t>های تولیدی  </a:t>
            </a:r>
            <a:r>
              <a:rPr lang="fa-IR" sz="18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Arial" pitchFamily="34" charset="0"/>
                <a:cs typeface="B Titr" pitchFamily="2" charset="-78"/>
              </a:rPr>
              <a:t>با پیشرفت فیزیکی بالای 60 درصد.</a:t>
            </a:r>
            <a:endParaRPr lang="en-US" sz="1800" dirty="0">
              <a:solidFill>
                <a:srgbClr val="003300"/>
              </a:solidFill>
            </a:endParaRPr>
          </a:p>
          <a:p>
            <a:pPr lvl="0" algn="r" rtl="1">
              <a:lnSpc>
                <a:spcPct val="200000"/>
              </a:lnSpc>
            </a:pPr>
            <a:endParaRPr lang="fa-IR" sz="20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algn="just" rtl="1">
              <a:lnSpc>
                <a:spcPct val="220000"/>
              </a:lnSpc>
              <a:spcAft>
                <a:spcPts val="0"/>
              </a:spcAft>
            </a:pPr>
            <a:endParaRPr lang="en-US" sz="1100" b="1" dirty="0" smtClean="0">
              <a:solidFill>
                <a:schemeClr val="tx1"/>
              </a:solidFill>
              <a:cs typeface="B Mitra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55978"/>
            <a:ext cx="91439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77973" y="541937"/>
            <a:ext cx="7251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2800" b="1" dirty="0" smtClean="0">
                <a:solidFill>
                  <a:srgbClr val="FF0000"/>
                </a:solidFill>
                <a:cs typeface="B Mitra" pitchFamily="2" charset="-78"/>
              </a:rPr>
              <a:t>رونق واحدهای تولیدی</a:t>
            </a:r>
            <a:endParaRPr lang="en-US" sz="2800" b="1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54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066799"/>
            <a:ext cx="7376625" cy="522393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 smtClean="0">
                <a:solidFill>
                  <a:srgbClr val="FF0000"/>
                </a:solidFill>
                <a:cs typeface="B Mitra" pitchFamily="2" charset="-78"/>
              </a:rPr>
              <a:t>چالشها:</a:t>
            </a:r>
            <a:endParaRPr lang="fa-IR" sz="2800" b="1" dirty="0">
              <a:solidFill>
                <a:srgbClr val="FF0000"/>
              </a:solidFill>
              <a:cs typeface="B Mitra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dirty="0">
                <a:solidFill>
                  <a:srgbClr val="002060"/>
                </a:solidFill>
                <a:cs typeface="B Titr" pitchFamily="2" charset="-78"/>
              </a:rPr>
              <a:t>تعداد قابل توجهي از بنگاههاي توليدي جامعه هدف، داراي يك يا چند مشكل زير مي باشند:</a:t>
            </a:r>
          </a:p>
          <a:p>
            <a:pPr lvl="2" algn="just" rtl="1">
              <a:buFont typeface="Wingdings" pitchFamily="2" charset="2"/>
              <a:buChar char="Ø"/>
            </a:pPr>
            <a:r>
              <a:rPr lang="fa-IR" sz="2000" dirty="0">
                <a:solidFill>
                  <a:srgbClr val="336600"/>
                </a:solidFill>
                <a:cs typeface="B Titr" pitchFamily="2" charset="-78"/>
              </a:rPr>
              <a:t>معوقات بانكي؛</a:t>
            </a:r>
          </a:p>
          <a:p>
            <a:pPr lvl="2" algn="just" rtl="1">
              <a:buFont typeface="Wingdings" pitchFamily="2" charset="2"/>
              <a:buChar char="Ø"/>
            </a:pPr>
            <a:r>
              <a:rPr lang="fa-IR" sz="2000" dirty="0">
                <a:solidFill>
                  <a:srgbClr val="336600"/>
                </a:solidFill>
                <a:cs typeface="B Titr" pitchFamily="2" charset="-78"/>
              </a:rPr>
              <a:t>بدهي هاي مالياتي ؛</a:t>
            </a:r>
          </a:p>
          <a:p>
            <a:pPr lvl="2" algn="just" rtl="1">
              <a:buFont typeface="Wingdings" pitchFamily="2" charset="2"/>
              <a:buChar char="Ø"/>
            </a:pPr>
            <a:r>
              <a:rPr lang="fa-IR" sz="2000" dirty="0">
                <a:solidFill>
                  <a:srgbClr val="336600"/>
                </a:solidFill>
                <a:cs typeface="B Titr" pitchFamily="2" charset="-78"/>
              </a:rPr>
              <a:t>بدهي هاي بيمه اي.</a:t>
            </a:r>
          </a:p>
          <a:p>
            <a:pPr algn="just" rtl="1">
              <a:lnSpc>
                <a:spcPct val="150000"/>
              </a:lnSpc>
            </a:pPr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2- تعداد قابل توجهي از بنگاههاي توليدي جامعه هدف توانايي تامين وثايق مورد نياز جهت اخذ تسهيلات را ندارند؛</a:t>
            </a:r>
          </a:p>
          <a:p>
            <a:pPr algn="just" rtl="1">
              <a:lnSpc>
                <a:spcPct val="150000"/>
              </a:lnSpc>
            </a:pPr>
            <a:r>
              <a:rPr lang="fa-IR" sz="2000" dirty="0">
                <a:solidFill>
                  <a:srgbClr val="002060"/>
                </a:solidFill>
                <a:cs typeface="B Titr" pitchFamily="2" charset="-78"/>
              </a:rPr>
              <a:t>3- بخش قابل توجهي از بنگاههاي توليدي جامعه هدف وثايق قبلي شان ما زاد بر ميزان بدهي آنها در رهن بانكها مي باشد؛</a:t>
            </a:r>
          </a:p>
          <a:p>
            <a:pPr algn="just" rtl="1">
              <a:lnSpc>
                <a:spcPct val="220000"/>
              </a:lnSpc>
              <a:spcAft>
                <a:spcPts val="0"/>
              </a:spcAft>
            </a:pPr>
            <a:endParaRPr lang="en-US" sz="1100" b="1" dirty="0" smtClean="0">
              <a:solidFill>
                <a:schemeClr val="tx1"/>
              </a:solidFill>
              <a:cs typeface="B Mitra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55978"/>
            <a:ext cx="91439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77973" y="541937"/>
            <a:ext cx="7251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2800" b="1" dirty="0" smtClean="0">
                <a:solidFill>
                  <a:srgbClr val="FF0000"/>
                </a:solidFill>
                <a:cs typeface="B Mitra" pitchFamily="2" charset="-78"/>
              </a:rPr>
              <a:t>رونق واحدهای تولیدی</a:t>
            </a:r>
            <a:endParaRPr lang="en-US" sz="2800" b="1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095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066799"/>
            <a:ext cx="7376625" cy="522393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 smtClean="0">
                <a:solidFill>
                  <a:srgbClr val="FF0000"/>
                </a:solidFill>
                <a:cs typeface="B Mitra" pitchFamily="2" charset="-78"/>
              </a:rPr>
              <a:t>چالشها:</a:t>
            </a:r>
            <a:endParaRPr lang="fa-IR" sz="2800" b="1" dirty="0">
              <a:solidFill>
                <a:srgbClr val="FF0000"/>
              </a:solidFill>
              <a:cs typeface="B Mitra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dirty="0">
                <a:solidFill>
                  <a:srgbClr val="002060"/>
                </a:solidFill>
                <a:cs typeface="B Titr" pitchFamily="2" charset="-78"/>
              </a:rPr>
              <a:t>4- سرمايه فعلي صندوق ضمانت سرمايه گذاري صنايع كوچك كفاف حمايت از اين تعداد از بنگاههاي جامعه هدف را نمي دهد ؛</a:t>
            </a:r>
          </a:p>
          <a:p>
            <a:pPr algn="just" rtl="1">
              <a:lnSpc>
                <a:spcPct val="150000"/>
              </a:lnSpc>
            </a:pPr>
            <a:r>
              <a:rPr lang="fa-IR" sz="2000" dirty="0">
                <a:solidFill>
                  <a:srgbClr val="C00000"/>
                </a:solidFill>
                <a:cs typeface="B Titr" pitchFamily="2" charset="-78"/>
              </a:rPr>
              <a:t>5-تعداد قابل توجهي از بانكهاي عامل وثايق صندوق ضمانت سرمايه‌گذاري صنايع كوچك را نمي پذيرند(</a:t>
            </a:r>
            <a:r>
              <a:rPr lang="fa-IR" sz="2000" dirty="0">
                <a:solidFill>
                  <a:srgbClr val="0070C0"/>
                </a:solidFill>
                <a:cs typeface="B Titr" pitchFamily="2" charset="-78"/>
              </a:rPr>
              <a:t>بانكهاي صنعت و معدن، ملي، كشاورزي، توسعه صادرات، سينا، پاسارگاد، رفاه وثايق صندوق را ميپذيرند</a:t>
            </a:r>
            <a:r>
              <a:rPr lang="fa-IR" sz="2000" dirty="0">
                <a:solidFill>
                  <a:srgbClr val="C00000"/>
                </a:solidFill>
                <a:cs typeface="B Titr" pitchFamily="2" charset="-78"/>
              </a:rPr>
              <a:t>)؛</a:t>
            </a:r>
          </a:p>
          <a:p>
            <a:pPr algn="just" rtl="1">
              <a:lnSpc>
                <a:spcPct val="150000"/>
              </a:lnSpc>
            </a:pPr>
            <a:r>
              <a:rPr lang="fa-IR" sz="2000" dirty="0">
                <a:solidFill>
                  <a:srgbClr val="002060"/>
                </a:solidFill>
                <a:cs typeface="B Titr" pitchFamily="2" charset="-78"/>
              </a:rPr>
              <a:t>6- فرآيند ارائه تسهيلات بانكهاي عامل براي صنايع كوچك، متناسب با شرايط اين بنگاهها  و سازگار با توان آنها نيست.</a:t>
            </a:r>
          </a:p>
          <a:p>
            <a:pPr algn="just" rtl="1">
              <a:lnSpc>
                <a:spcPct val="220000"/>
              </a:lnSpc>
              <a:spcAft>
                <a:spcPts val="0"/>
              </a:spcAft>
            </a:pPr>
            <a:endParaRPr lang="en-US" sz="1100" b="1" dirty="0" smtClean="0">
              <a:solidFill>
                <a:schemeClr val="tx1"/>
              </a:solidFill>
              <a:cs typeface="B Mitra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55978"/>
            <a:ext cx="91439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77973" y="541937"/>
            <a:ext cx="7251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2800" b="1" dirty="0" smtClean="0">
                <a:solidFill>
                  <a:srgbClr val="FF0000"/>
                </a:solidFill>
                <a:cs typeface="B Mitra" pitchFamily="2" charset="-78"/>
              </a:rPr>
              <a:t>رونق واحدهای تولیدی</a:t>
            </a:r>
            <a:endParaRPr lang="en-US" sz="2800" b="1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089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7422" y="98274"/>
            <a:ext cx="4304383" cy="4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>
              <a:lnSpc>
                <a:spcPct val="150000"/>
              </a:lnSpc>
              <a:buNone/>
            </a:pP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مدل حمايت بنگاه هاي توليدي متوقف و زير ظرفيت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42984"/>
            <a:ext cx="1071538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بنگاه هاي متوقف و زير ظرفيت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2857472"/>
            <a:ext cx="877099" cy="92333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بررسي در ستاد تسهيل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7422" y="1785902"/>
            <a:ext cx="1571636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غير قابل حمايت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7422" y="4357670"/>
            <a:ext cx="1571636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قابل حمايت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6346" y="1000084"/>
            <a:ext cx="1571636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بنگاه هاي قابل معرفي به كلينيك صنعتي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46" y="2345288"/>
            <a:ext cx="2714644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بنگاه هاي غير قابل راه اندازي</a:t>
            </a:r>
            <a:endParaRPr lang="en-US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5140" y="857232"/>
            <a:ext cx="2214578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اصلاح ساختار تكنولوژيكي ، </a:t>
            </a:r>
            <a:r>
              <a:rPr lang="fa-IR" sz="1750" dirty="0" smtClean="0">
                <a:cs typeface="B Titr" pitchFamily="2" charset="-78"/>
              </a:rPr>
              <a:t>مديريتي</a:t>
            </a:r>
            <a:r>
              <a:rPr lang="fa-IR" dirty="0" smtClean="0">
                <a:cs typeface="B Titr" pitchFamily="2" charset="-78"/>
              </a:rPr>
              <a:t>، سهامداري،  نيروي انساني  و ...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4857736"/>
            <a:ext cx="1571636" cy="120032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بنگاه هايي كه معوقات بانكي، بيمه اي و مالياتي ندارند</a:t>
            </a:r>
            <a:endParaRPr lang="en-US" dirty="0" smtClean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0562" y="3014489"/>
            <a:ext cx="1571636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بنگاه هايي كه معوقات بانكي، بيمه اي و مالياتي دارند</a:t>
            </a:r>
            <a:endParaRPr lang="en-US" dirty="0" smtClean="0">
              <a:cs typeface="B Titr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6644" y="5143512"/>
            <a:ext cx="1571636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معرفي به بانك هاي عامل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9388" y="3014489"/>
            <a:ext cx="2428860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تفاهم با بانك عامل، اداره ماليات ، اداره كار و ...  جهت رسيدن به فرمولي مناسب براي رفع مشكل  </a:t>
            </a:r>
            <a:endParaRPr lang="en-US" dirty="0">
              <a:solidFill>
                <a:srgbClr val="FFFF00"/>
              </a:solidFill>
              <a:cs typeface="B Titr" pitchFamily="2" charset="-78"/>
            </a:endParaRPr>
          </a:p>
        </p:txBody>
      </p:sp>
      <p:cxnSp>
        <p:nvCxnSpPr>
          <p:cNvPr id="25" name="Straight Arrow Connector 24"/>
          <p:cNvCxnSpPr>
            <a:stCxn id="14" idx="3"/>
            <a:endCxn id="16" idx="1"/>
          </p:cNvCxnSpPr>
          <p:nvPr/>
        </p:nvCxnSpPr>
        <p:spPr>
          <a:xfrm flipV="1">
            <a:off x="3929058" y="1461749"/>
            <a:ext cx="857288" cy="5088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17" idx="1"/>
          </p:cNvCxnSpPr>
          <p:nvPr/>
        </p:nvCxnSpPr>
        <p:spPr>
          <a:xfrm>
            <a:off x="3929058" y="1970568"/>
            <a:ext cx="857288" cy="5593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3"/>
            <a:endCxn id="18" idx="1"/>
          </p:cNvCxnSpPr>
          <p:nvPr/>
        </p:nvCxnSpPr>
        <p:spPr>
          <a:xfrm flipV="1">
            <a:off x="6357982" y="1457397"/>
            <a:ext cx="357158" cy="43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5" idx="3"/>
            <a:endCxn id="20" idx="1"/>
          </p:cNvCxnSpPr>
          <p:nvPr/>
        </p:nvCxnSpPr>
        <p:spPr>
          <a:xfrm>
            <a:off x="3929058" y="4542336"/>
            <a:ext cx="642942" cy="9155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5" idx="3"/>
            <a:endCxn id="21" idx="1"/>
          </p:cNvCxnSpPr>
          <p:nvPr/>
        </p:nvCxnSpPr>
        <p:spPr>
          <a:xfrm flipV="1">
            <a:off x="3929058" y="3614654"/>
            <a:ext cx="571504" cy="9276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1" idx="3"/>
            <a:endCxn id="23" idx="1"/>
          </p:cNvCxnSpPr>
          <p:nvPr/>
        </p:nvCxnSpPr>
        <p:spPr>
          <a:xfrm>
            <a:off x="6072198" y="361465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0" idx="3"/>
            <a:endCxn id="14" idx="1"/>
          </p:cNvCxnSpPr>
          <p:nvPr/>
        </p:nvCxnSpPr>
        <p:spPr>
          <a:xfrm flipV="1">
            <a:off x="1948637" y="1970568"/>
            <a:ext cx="408785" cy="13485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3"/>
            <a:endCxn id="15" idx="1"/>
          </p:cNvCxnSpPr>
          <p:nvPr/>
        </p:nvCxnSpPr>
        <p:spPr>
          <a:xfrm>
            <a:off x="1948637" y="3319137"/>
            <a:ext cx="408785" cy="12231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1" name="Shape 190"/>
          <p:cNvCxnSpPr>
            <a:stCxn id="18" idx="0"/>
            <a:endCxn id="10" idx="0"/>
          </p:cNvCxnSpPr>
          <p:nvPr/>
        </p:nvCxnSpPr>
        <p:spPr>
          <a:xfrm rot="16200000" flipH="1" flipV="1">
            <a:off x="3666139" y="-1298819"/>
            <a:ext cx="2000240" cy="6312341"/>
          </a:xfrm>
          <a:prstGeom prst="bentConnector3">
            <a:avLst>
              <a:gd name="adj1" fmla="val -11429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4" name="Cube 203"/>
          <p:cNvSpPr/>
          <p:nvPr/>
        </p:nvSpPr>
        <p:spPr>
          <a:xfrm>
            <a:off x="857224" y="5643578"/>
            <a:ext cx="1643106" cy="1071546"/>
          </a:xfrm>
          <a:prstGeom prst="cub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صندوق ضمانت صنايع كوچك</a:t>
            </a:r>
            <a:endParaRPr lang="en-US" dirty="0">
              <a:solidFill>
                <a:srgbClr val="FFFF00"/>
              </a:solidFill>
              <a:cs typeface="B Titr" pitchFamily="2" charset="-78"/>
            </a:endParaRPr>
          </a:p>
        </p:txBody>
      </p:sp>
      <p:cxnSp>
        <p:nvCxnSpPr>
          <p:cNvPr id="253" name="Straight Arrow Connector 252"/>
          <p:cNvCxnSpPr>
            <a:stCxn id="20" idx="3"/>
            <a:endCxn id="22" idx="1"/>
          </p:cNvCxnSpPr>
          <p:nvPr/>
        </p:nvCxnSpPr>
        <p:spPr>
          <a:xfrm>
            <a:off x="6143636" y="5457901"/>
            <a:ext cx="1143008" cy="87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6" name="Shape 255"/>
          <p:cNvCxnSpPr/>
          <p:nvPr/>
        </p:nvCxnSpPr>
        <p:spPr>
          <a:xfrm flipV="1">
            <a:off x="2285984" y="5715016"/>
            <a:ext cx="5000660" cy="785818"/>
          </a:xfrm>
          <a:prstGeom prst="bentConnector3">
            <a:avLst>
              <a:gd name="adj1" fmla="val 92086"/>
            </a:avLst>
          </a:prstGeom>
          <a:ln w="34925"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3" name="TextBox 262"/>
          <p:cNvSpPr txBox="1"/>
          <p:nvPr/>
        </p:nvSpPr>
        <p:spPr>
          <a:xfrm>
            <a:off x="3643306" y="285728"/>
            <a:ext cx="1571636" cy="27699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1200" dirty="0" smtClean="0">
                <a:cs typeface="B Titr" pitchFamily="2" charset="-78"/>
              </a:rPr>
              <a:t>ارجاع جهت بررسي مجدد</a:t>
            </a:r>
            <a:endParaRPr lang="en-US" sz="1200" dirty="0">
              <a:cs typeface="B Titr" pitchFamily="2" charset="-78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2928926" y="6143644"/>
            <a:ext cx="1571636" cy="27699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1200" dirty="0" smtClean="0">
                <a:cs typeface="B Titr" pitchFamily="2" charset="-78"/>
              </a:rPr>
              <a:t>صدور ضمانت نامه</a:t>
            </a:r>
            <a:endParaRPr lang="en-US" sz="1200" dirty="0">
              <a:cs typeface="B Titr" pitchFamily="2" charset="-78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7286644" y="6143644"/>
            <a:ext cx="1571636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اخذ تسهيلات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  <p:cxnSp>
        <p:nvCxnSpPr>
          <p:cNvPr id="288" name="Elbow Connector 287"/>
          <p:cNvCxnSpPr>
            <a:stCxn id="23" idx="3"/>
            <a:endCxn id="275" idx="3"/>
          </p:cNvCxnSpPr>
          <p:nvPr/>
        </p:nvCxnSpPr>
        <p:spPr>
          <a:xfrm>
            <a:off x="8858248" y="3614654"/>
            <a:ext cx="32" cy="2713656"/>
          </a:xfrm>
          <a:prstGeom prst="bentConnector3">
            <a:avLst>
              <a:gd name="adj1" fmla="val 714475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1" name="Elbow Connector 290"/>
          <p:cNvCxnSpPr/>
          <p:nvPr/>
        </p:nvCxnSpPr>
        <p:spPr>
          <a:xfrm flipV="1">
            <a:off x="2285984" y="4214818"/>
            <a:ext cx="4714908" cy="1928826"/>
          </a:xfrm>
          <a:prstGeom prst="bentConnector3">
            <a:avLst>
              <a:gd name="adj1" fmla="val 94637"/>
            </a:avLst>
          </a:prstGeom>
          <a:ln w="34925">
            <a:prstDash val="lg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7893867" y="596504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rot="16200000" flipH="1">
            <a:off x="158029" y="2449418"/>
            <a:ext cx="1291248" cy="535769"/>
          </a:xfrm>
          <a:prstGeom prst="bentConnector3">
            <a:avLst>
              <a:gd name="adj1" fmla="val 99458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5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04" grpId="0" animBg="1"/>
      <p:bldP spid="263" grpId="0" animBg="1"/>
      <p:bldP spid="264" grpId="0" animBg="1"/>
      <p:bldP spid="27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7422" y="98274"/>
            <a:ext cx="4828565" cy="4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>
              <a:lnSpc>
                <a:spcPct val="150000"/>
              </a:lnSpc>
              <a:buNone/>
            </a:pP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مدل حمايت طرح هاي توليدي بالاي 60% پيشرفت فيزيكي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357298"/>
            <a:ext cx="1214414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طرح هاي توليدي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2857472"/>
            <a:ext cx="877099" cy="92333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بررسي در ستاد تسهيل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7422" y="1785902"/>
            <a:ext cx="1571636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غير قابل حمايت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7422" y="4357670"/>
            <a:ext cx="1571636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قابل حمايت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6346" y="1000084"/>
            <a:ext cx="1571636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طرح قابل معرفي به كلينيك صنعتي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46" y="2345288"/>
            <a:ext cx="2714644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طرح هاي غير قابل راه اندازي</a:t>
            </a:r>
            <a:endParaRPr lang="en-US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9422" y="1142984"/>
            <a:ext cx="2214578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اصلاح طرح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4857736"/>
            <a:ext cx="1571636" cy="92333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طرح هايي كه معوقات بانكي ندارند</a:t>
            </a:r>
            <a:endParaRPr lang="en-US" dirty="0" smtClean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0562" y="3014489"/>
            <a:ext cx="1571636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طرح هايي كه معوقات بانكي دارند</a:t>
            </a:r>
            <a:endParaRPr lang="en-US" dirty="0" smtClean="0">
              <a:cs typeface="B Titr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6644" y="4997247"/>
            <a:ext cx="1571636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معرفي به بانك هاي عامل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9388" y="3014489"/>
            <a:ext cx="2428860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تفاهم با بانك عامل  جهت رسيدن به فرمولي مناسب براي رفع مشكل  </a:t>
            </a:r>
            <a:endParaRPr lang="en-US" dirty="0">
              <a:solidFill>
                <a:srgbClr val="FFFF00"/>
              </a:solidFill>
              <a:cs typeface="B Titr" pitchFamily="2" charset="-78"/>
            </a:endParaRPr>
          </a:p>
        </p:txBody>
      </p:sp>
      <p:cxnSp>
        <p:nvCxnSpPr>
          <p:cNvPr id="25" name="Straight Arrow Connector 24"/>
          <p:cNvCxnSpPr>
            <a:stCxn id="14" idx="3"/>
            <a:endCxn id="16" idx="1"/>
          </p:cNvCxnSpPr>
          <p:nvPr/>
        </p:nvCxnSpPr>
        <p:spPr>
          <a:xfrm flipV="1">
            <a:off x="3929058" y="1323250"/>
            <a:ext cx="857288" cy="6473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17" idx="1"/>
          </p:cNvCxnSpPr>
          <p:nvPr/>
        </p:nvCxnSpPr>
        <p:spPr>
          <a:xfrm>
            <a:off x="3929058" y="1970568"/>
            <a:ext cx="857288" cy="5593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3"/>
            <a:endCxn id="18" idx="1"/>
          </p:cNvCxnSpPr>
          <p:nvPr/>
        </p:nvCxnSpPr>
        <p:spPr>
          <a:xfrm>
            <a:off x="6357982" y="1323250"/>
            <a:ext cx="571440" cy="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5" idx="3"/>
            <a:endCxn id="20" idx="1"/>
          </p:cNvCxnSpPr>
          <p:nvPr/>
        </p:nvCxnSpPr>
        <p:spPr>
          <a:xfrm>
            <a:off x="3929058" y="4542336"/>
            <a:ext cx="642942" cy="7770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5" idx="3"/>
            <a:endCxn id="21" idx="1"/>
          </p:cNvCxnSpPr>
          <p:nvPr/>
        </p:nvCxnSpPr>
        <p:spPr>
          <a:xfrm flipV="1">
            <a:off x="3929058" y="3476154"/>
            <a:ext cx="571504" cy="10661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1" idx="3"/>
            <a:endCxn id="23" idx="1"/>
          </p:cNvCxnSpPr>
          <p:nvPr/>
        </p:nvCxnSpPr>
        <p:spPr>
          <a:xfrm>
            <a:off x="6072198" y="347615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0" idx="3"/>
            <a:endCxn id="14" idx="1"/>
          </p:cNvCxnSpPr>
          <p:nvPr/>
        </p:nvCxnSpPr>
        <p:spPr>
          <a:xfrm flipV="1">
            <a:off x="1948637" y="1970568"/>
            <a:ext cx="408785" cy="13485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3"/>
            <a:endCxn id="15" idx="1"/>
          </p:cNvCxnSpPr>
          <p:nvPr/>
        </p:nvCxnSpPr>
        <p:spPr>
          <a:xfrm>
            <a:off x="1948637" y="3319137"/>
            <a:ext cx="408785" cy="12231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1" name="Shape 190"/>
          <p:cNvCxnSpPr>
            <a:stCxn id="18" idx="0"/>
            <a:endCxn id="10" idx="0"/>
          </p:cNvCxnSpPr>
          <p:nvPr/>
        </p:nvCxnSpPr>
        <p:spPr>
          <a:xfrm rot="16200000" flipH="1" flipV="1">
            <a:off x="3916156" y="-1263084"/>
            <a:ext cx="1714488" cy="6526623"/>
          </a:xfrm>
          <a:prstGeom prst="bentConnector3">
            <a:avLst>
              <a:gd name="adj1" fmla="val -13333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4" name="Cube 203"/>
          <p:cNvSpPr/>
          <p:nvPr/>
        </p:nvSpPr>
        <p:spPr>
          <a:xfrm>
            <a:off x="857224" y="5643578"/>
            <a:ext cx="1643106" cy="1071546"/>
          </a:xfrm>
          <a:prstGeom prst="cub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صندوق ضمانت صنايع كوچك</a:t>
            </a:r>
            <a:endParaRPr lang="en-US" dirty="0">
              <a:solidFill>
                <a:srgbClr val="FFFF00"/>
              </a:solidFill>
              <a:cs typeface="B Titr" pitchFamily="2" charset="-78"/>
            </a:endParaRPr>
          </a:p>
        </p:txBody>
      </p:sp>
      <p:cxnSp>
        <p:nvCxnSpPr>
          <p:cNvPr id="253" name="Straight Arrow Connector 252"/>
          <p:cNvCxnSpPr>
            <a:stCxn id="20" idx="3"/>
            <a:endCxn id="22" idx="1"/>
          </p:cNvCxnSpPr>
          <p:nvPr/>
        </p:nvCxnSpPr>
        <p:spPr>
          <a:xfrm>
            <a:off x="6143636" y="5319401"/>
            <a:ext cx="1143008" cy="1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6" name="Shape 255"/>
          <p:cNvCxnSpPr/>
          <p:nvPr/>
        </p:nvCxnSpPr>
        <p:spPr>
          <a:xfrm flipV="1">
            <a:off x="2285984" y="5715016"/>
            <a:ext cx="5000660" cy="785818"/>
          </a:xfrm>
          <a:prstGeom prst="bentConnector3">
            <a:avLst>
              <a:gd name="adj1" fmla="val 92086"/>
            </a:avLst>
          </a:prstGeom>
          <a:ln w="34925"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3" name="TextBox 262"/>
          <p:cNvSpPr txBox="1"/>
          <p:nvPr/>
        </p:nvSpPr>
        <p:spPr>
          <a:xfrm>
            <a:off x="3714744" y="571480"/>
            <a:ext cx="1571636" cy="27699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1200" dirty="0" smtClean="0">
                <a:cs typeface="B Titr" pitchFamily="2" charset="-78"/>
              </a:rPr>
              <a:t>ارجاع جهت بررسي مجدد</a:t>
            </a:r>
            <a:endParaRPr lang="en-US" sz="1200" dirty="0">
              <a:cs typeface="B Titr" pitchFamily="2" charset="-78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2928926" y="6143644"/>
            <a:ext cx="1571636" cy="27699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1200" dirty="0" smtClean="0">
                <a:cs typeface="B Titr" pitchFamily="2" charset="-78"/>
              </a:rPr>
              <a:t>صدور ضمانت نامه</a:t>
            </a:r>
            <a:endParaRPr lang="en-US" sz="1200" dirty="0">
              <a:cs typeface="B Titr" pitchFamily="2" charset="-78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7286644" y="6143644"/>
            <a:ext cx="1571636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اخذ تسهيلات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  <p:cxnSp>
        <p:nvCxnSpPr>
          <p:cNvPr id="288" name="Elbow Connector 287"/>
          <p:cNvCxnSpPr>
            <a:stCxn id="23" idx="3"/>
            <a:endCxn id="275" idx="3"/>
          </p:cNvCxnSpPr>
          <p:nvPr/>
        </p:nvCxnSpPr>
        <p:spPr>
          <a:xfrm>
            <a:off x="8858248" y="3476154"/>
            <a:ext cx="32" cy="2852156"/>
          </a:xfrm>
          <a:prstGeom prst="bentConnector3">
            <a:avLst>
              <a:gd name="adj1" fmla="val 714475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1" name="Elbow Connector 290"/>
          <p:cNvCxnSpPr/>
          <p:nvPr/>
        </p:nvCxnSpPr>
        <p:spPr>
          <a:xfrm flipV="1">
            <a:off x="2500298" y="3929067"/>
            <a:ext cx="4500578" cy="2143139"/>
          </a:xfrm>
          <a:prstGeom prst="bentConnector3">
            <a:avLst>
              <a:gd name="adj1" fmla="val 99987"/>
            </a:avLst>
          </a:prstGeom>
          <a:ln w="34925">
            <a:prstDash val="lg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7821635" y="5893611"/>
            <a:ext cx="50086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rot="16200000" flipH="1">
            <a:off x="158029" y="2449418"/>
            <a:ext cx="1291248" cy="535769"/>
          </a:xfrm>
          <a:prstGeom prst="bentConnector3">
            <a:avLst>
              <a:gd name="adj1" fmla="val 99458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30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8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6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04" grpId="0" animBg="1"/>
      <p:bldP spid="263" grpId="0" animBg="1"/>
      <p:bldP spid="264" grpId="0" animBg="1"/>
      <p:bldP spid="27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6173" y="282632"/>
            <a:ext cx="7917872" cy="266008"/>
            <a:chOff x="879475" y="533400"/>
            <a:chExt cx="7385050" cy="228600"/>
          </a:xfrm>
        </p:grpSpPr>
        <p:sp>
          <p:nvSpPr>
            <p:cNvPr id="3" name="Rectangle 2"/>
            <p:cNvSpPr/>
            <p:nvPr/>
          </p:nvSpPr>
          <p:spPr>
            <a:xfrm>
              <a:off x="879475" y="533400"/>
              <a:ext cx="7385050" cy="152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1" anchor="ctr"/>
            <a:lstStyle/>
            <a:p>
              <a:pPr algn="ctr" defTabSz="457200">
                <a:defRPr/>
              </a:pPr>
              <a:endParaRPr lang="fa-IR">
                <a:solidFill>
                  <a:prstClr val="white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879475" y="762000"/>
              <a:ext cx="738505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536172" y="6500157"/>
            <a:ext cx="7917872" cy="2319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 defTabSz="457200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43875" y="6400803"/>
            <a:ext cx="8110385" cy="2040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2" y="380157"/>
            <a:ext cx="693041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4259" y="380157"/>
            <a:ext cx="693041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835429" y="646168"/>
            <a:ext cx="7518830" cy="562200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تسریع درتکمیل و واگذاری طرح های عمرانی</a:t>
            </a:r>
            <a:endParaRPr lang="en-US" sz="3600" b="1" dirty="0">
              <a:cs typeface="B Mitra" pitchFamily="2" charset="-78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434" y="5722945"/>
            <a:ext cx="165921" cy="365125"/>
          </a:xfrm>
        </p:spPr>
        <p:txBody>
          <a:bodyPr/>
          <a:lstStyle/>
          <a:p>
            <a:pPr defTabSz="457200">
              <a:defRPr/>
            </a:pPr>
            <a:fld id="{4D866E46-8F72-4B24-84B0-A71782F6D490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47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0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066799"/>
            <a:ext cx="7376625" cy="522393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  </a:t>
            </a:r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ظرفیت های قانونی </a:t>
            </a: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> موضوع:</a:t>
            </a:r>
            <a:endParaRPr lang="fa-IR" sz="2000" dirty="0">
              <a:solidFill>
                <a:srgbClr val="FF0000"/>
              </a:solidFill>
              <a:cs typeface="B Titr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1800" dirty="0" smtClean="0">
                <a:solidFill>
                  <a:schemeClr val="tx1"/>
                </a:solidFill>
                <a:cs typeface="B Titr" pitchFamily="2" charset="-78"/>
              </a:rPr>
              <a:t>سیاستهای </a:t>
            </a:r>
            <a:r>
              <a:rPr lang="fa-IR" sz="1800" dirty="0">
                <a:solidFill>
                  <a:schemeClr val="tx1"/>
                </a:solidFill>
                <a:cs typeface="B Titr" pitchFamily="2" charset="-78"/>
              </a:rPr>
              <a:t>کلی اقتصاد مقاومتی</a:t>
            </a:r>
            <a:endParaRPr lang="en-US" sz="1800" dirty="0">
              <a:solidFill>
                <a:schemeClr val="tx1"/>
              </a:solidFill>
              <a:cs typeface="B Titr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1800" dirty="0">
                <a:solidFill>
                  <a:schemeClr val="tx1"/>
                </a:solidFill>
                <a:cs typeface="B Titr" pitchFamily="2" charset="-78"/>
              </a:rPr>
              <a:t>ماده 220 قانون برنامه پنجم ( بندهای الف ، ب و ج و د)</a:t>
            </a:r>
            <a:endParaRPr lang="en-US" sz="1800" dirty="0">
              <a:solidFill>
                <a:schemeClr val="tx1"/>
              </a:solidFill>
              <a:cs typeface="B Titr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1800" dirty="0">
                <a:solidFill>
                  <a:schemeClr val="tx1"/>
                </a:solidFill>
                <a:cs typeface="B Titr" pitchFamily="2" charset="-78"/>
              </a:rPr>
              <a:t>ماده 5 قانون الحاق برخی مواد به قانون تنظیم بخشی از مقررات مالی دولت (2)</a:t>
            </a:r>
            <a:endParaRPr lang="en-US" sz="1800" dirty="0">
              <a:solidFill>
                <a:schemeClr val="tx1"/>
              </a:solidFill>
              <a:cs typeface="B Titr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1800" dirty="0">
                <a:solidFill>
                  <a:schemeClr val="tx1"/>
                </a:solidFill>
                <a:cs typeface="B Titr" pitchFamily="2" charset="-78"/>
              </a:rPr>
              <a:t>ماده 27 قانون الحاق برخی مواد به قانون تنظیم بخشی از مقررات مالی دولت (2)</a:t>
            </a:r>
            <a:endParaRPr lang="en-US" sz="1800" dirty="0">
              <a:solidFill>
                <a:schemeClr val="tx1"/>
              </a:solidFill>
              <a:cs typeface="B Titr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1800" dirty="0">
                <a:solidFill>
                  <a:schemeClr val="tx1"/>
                </a:solidFill>
                <a:cs typeface="B Titr" pitchFamily="2" charset="-78"/>
              </a:rPr>
              <a:t>ماده 24 قانون رفع موانع تولید رقابت پذیر و ارتقای نظام مالی کشور و آیین نامه اجرایی مرتبط</a:t>
            </a:r>
            <a:endParaRPr lang="en-US" sz="1800" dirty="0">
              <a:solidFill>
                <a:schemeClr val="tx1"/>
              </a:solidFill>
              <a:cs typeface="B Titr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1800" dirty="0">
                <a:solidFill>
                  <a:schemeClr val="tx1"/>
                </a:solidFill>
                <a:cs typeface="B Titr" pitchFamily="2" charset="-78"/>
              </a:rPr>
              <a:t>دستورالعمل«شرایط واگذاری طرح های تملک دارائیهای سرمایه ای جدید ، نیمه تمام وتکمیل شده وآماده بهره برداری»</a:t>
            </a:r>
            <a:endParaRPr lang="en-US" sz="1800" dirty="0">
              <a:solidFill>
                <a:schemeClr val="tx1"/>
              </a:solidFill>
              <a:cs typeface="B Titr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1100" b="1" dirty="0" smtClean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55978"/>
            <a:ext cx="91439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77973" y="541937"/>
            <a:ext cx="7251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2800" b="1" dirty="0" smtClean="0">
                <a:solidFill>
                  <a:srgbClr val="FF0000"/>
                </a:solidFill>
                <a:cs typeface="B Mitra" pitchFamily="2" charset="-78"/>
              </a:rPr>
              <a:t>تکمیل و واگذاری طرح های عمرانی</a:t>
            </a:r>
            <a:endParaRPr lang="en-US" sz="2800" b="1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635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066799"/>
            <a:ext cx="7376625" cy="522393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1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ماده 27 : به </a:t>
            </a:r>
            <a:r>
              <a:rPr lang="fa-IR" sz="1800" b="1" dirty="0">
                <a:solidFill>
                  <a:schemeClr val="tx1"/>
                </a:solidFill>
                <a:cs typeface="B Mitra" panose="00000400000000000000" pitchFamily="2" charset="-78"/>
              </a:rPr>
              <a:t>دولت اجازه داده ميشود اقدامات زير را به عمل آورد:</a:t>
            </a:r>
          </a:p>
          <a:p>
            <a:pPr algn="justLow" rtl="1">
              <a:lnSpc>
                <a:spcPct val="150000"/>
              </a:lnSpc>
            </a:pPr>
            <a:r>
              <a:rPr lang="fa-IR" sz="1800" b="1" dirty="0">
                <a:solidFill>
                  <a:schemeClr val="tx1"/>
                </a:solidFill>
                <a:cs typeface="B Mitra" panose="00000400000000000000" pitchFamily="2" charset="-78"/>
              </a:rPr>
              <a:t>الف- واگذاري طرح‌هاي تملك دارايي‌هاي سرمايه‌اي </a:t>
            </a:r>
            <a:r>
              <a:rPr lang="fa-IR" sz="1800" b="1" dirty="0">
                <a:solidFill>
                  <a:srgbClr val="FF0000"/>
                </a:solidFill>
                <a:cs typeface="B Mitra" panose="00000400000000000000" pitchFamily="2" charset="-78"/>
              </a:rPr>
              <a:t>جديد</a:t>
            </a:r>
            <a:r>
              <a:rPr lang="fa-IR" sz="1800" b="1" dirty="0">
                <a:solidFill>
                  <a:schemeClr val="tx1"/>
                </a:solidFill>
                <a:cs typeface="B Mitra" panose="00000400000000000000" pitchFamily="2" charset="-78"/>
              </a:rPr>
              <a:t> و </a:t>
            </a:r>
            <a:r>
              <a:rPr lang="fa-IR" sz="1800" b="1" dirty="0">
                <a:solidFill>
                  <a:srgbClr val="00B050"/>
                </a:solidFill>
                <a:cs typeface="B Mitra" panose="00000400000000000000" pitchFamily="2" charset="-78"/>
              </a:rPr>
              <a:t>نيمه‌تمام</a:t>
            </a:r>
            <a:r>
              <a:rPr lang="fa-IR" sz="1800" b="1" dirty="0">
                <a:solidFill>
                  <a:schemeClr val="tx1"/>
                </a:solidFill>
                <a:cs typeface="B Mitra" panose="00000400000000000000" pitchFamily="2" charset="-78"/>
              </a:rPr>
              <a:t> و </a:t>
            </a:r>
            <a:r>
              <a:rPr lang="fa-IR" sz="1800" b="1" dirty="0">
                <a:solidFill>
                  <a:srgbClr val="00B0F0"/>
                </a:solidFill>
                <a:cs typeface="B Mitra" panose="00000400000000000000" pitchFamily="2" charset="-78"/>
              </a:rPr>
              <a:t>تكميل شده و آماده بهره‌برداري </a:t>
            </a:r>
            <a:r>
              <a:rPr lang="fa-IR" sz="1800" b="1" dirty="0">
                <a:solidFill>
                  <a:schemeClr val="tx1"/>
                </a:solidFill>
                <a:cs typeface="B Mitra" panose="00000400000000000000" pitchFamily="2" charset="-78"/>
              </a:rPr>
              <a:t>در </a:t>
            </a:r>
            <a:r>
              <a:rPr lang="fa-IR" sz="1800" b="1" u="sng" dirty="0">
                <a:solidFill>
                  <a:schemeClr val="tx1"/>
                </a:solidFill>
                <a:cs typeface="B Mitra" panose="00000400000000000000" pitchFamily="2" charset="-78"/>
              </a:rPr>
              <a:t>قالب قراردادها </a:t>
            </a:r>
            <a:r>
              <a:rPr lang="fa-IR" sz="1800" b="1" dirty="0">
                <a:solidFill>
                  <a:schemeClr val="tx1"/>
                </a:solidFill>
                <a:cs typeface="B Mitra" panose="00000400000000000000" pitchFamily="2" charset="-78"/>
              </a:rPr>
              <a:t>و شرايط مورد </a:t>
            </a:r>
            <a:r>
              <a:rPr lang="fa-IR" sz="1800" b="1" dirty="0">
                <a:solidFill>
                  <a:srgbClr val="00B0F0"/>
                </a:solidFill>
                <a:cs typeface="B Mitra" panose="00000400000000000000" pitchFamily="2" charset="-78"/>
              </a:rPr>
              <a:t>تصويب شوراي اقتصاد </a:t>
            </a:r>
            <a:r>
              <a:rPr lang="fa-IR" sz="1800" b="1" dirty="0">
                <a:solidFill>
                  <a:schemeClr val="tx1"/>
                </a:solidFill>
                <a:cs typeface="B Mitra" panose="00000400000000000000" pitchFamily="2" charset="-78"/>
              </a:rPr>
              <a:t>با تعيين </a:t>
            </a:r>
            <a:r>
              <a:rPr lang="fa-IR" sz="1800" b="1" u="sng" dirty="0">
                <a:solidFill>
                  <a:schemeClr val="tx1"/>
                </a:solidFill>
                <a:cs typeface="B Mitra" panose="00000400000000000000" pitchFamily="2" charset="-78"/>
              </a:rPr>
              <a:t>نحوه تأمين مالي </a:t>
            </a:r>
            <a:r>
              <a:rPr lang="fa-IR" sz="1800" b="1" dirty="0">
                <a:solidFill>
                  <a:schemeClr val="tx1"/>
                </a:solidFill>
                <a:cs typeface="B Mitra" panose="00000400000000000000" pitchFamily="2" charset="-78"/>
              </a:rPr>
              <a:t>دوره ساخت (فاينانس)، پرداخت هزينه‌هاي بهره‌برداري يا خريد خدمات در مدت قرارداد با رعايت استانداردهاي اجراي كيفيت خدمات و نهايتاً واگذاري طرح پس از دوره قرارداد به بخش غيردولتي با حفظ كاربري</a:t>
            </a:r>
          </a:p>
          <a:p>
            <a:pPr algn="justLow" rtl="1">
              <a:lnSpc>
                <a:spcPct val="150000"/>
              </a:lnSpc>
            </a:pPr>
            <a:r>
              <a:rPr lang="fa-IR" sz="1800" b="1" dirty="0">
                <a:solidFill>
                  <a:schemeClr val="tx1"/>
                </a:solidFill>
                <a:cs typeface="B Mitra" panose="00000400000000000000" pitchFamily="2" charset="-78"/>
              </a:rPr>
              <a:t>ب- واگذاري طرح‌هاي تملك دارايي‌هاي سرمايه‌اي نيمه‌تمام و تكميل شده كه خدمات آنها قابل عرضه توسط بخش غيردولتي است به </a:t>
            </a:r>
            <a:r>
              <a:rPr lang="fa-IR" sz="1800" b="1" dirty="0">
                <a:solidFill>
                  <a:srgbClr val="00B0F0"/>
                </a:solidFill>
                <a:cs typeface="B Mitra" panose="00000400000000000000" pitchFamily="2" charset="-78"/>
              </a:rPr>
              <a:t>صورت نقد و اقساط به بخش غيردولتي </a:t>
            </a:r>
            <a:r>
              <a:rPr lang="fa-IR" sz="1800" b="1" dirty="0">
                <a:solidFill>
                  <a:schemeClr val="tx1"/>
                </a:solidFill>
                <a:cs typeface="B Mitra" panose="00000400000000000000" pitchFamily="2" charset="-78"/>
              </a:rPr>
              <a:t>با حفظ كاربري</a:t>
            </a:r>
          </a:p>
          <a:p>
            <a:pPr algn="justLow" rtl="1">
              <a:lnSpc>
                <a:spcPct val="150000"/>
              </a:lnSpc>
            </a:pPr>
            <a:r>
              <a:rPr lang="fa-IR" sz="1800" b="1" dirty="0">
                <a:solidFill>
                  <a:schemeClr val="tx1"/>
                </a:solidFill>
                <a:cs typeface="B Mitra" panose="00000400000000000000" pitchFamily="2" charset="-78"/>
              </a:rPr>
              <a:t>ج- واگذاري </a:t>
            </a:r>
            <a:r>
              <a:rPr lang="fa-IR" sz="1800" b="1" dirty="0">
                <a:solidFill>
                  <a:srgbClr val="00B0F0"/>
                </a:solidFill>
                <a:cs typeface="B Mitra" panose="00000400000000000000" pitchFamily="2" charset="-78"/>
              </a:rPr>
              <a:t>مالكيت، حق بهره‌برداري و يا بهره‌برداري </a:t>
            </a:r>
            <a:r>
              <a:rPr lang="fa-IR" sz="1800" b="1" dirty="0">
                <a:solidFill>
                  <a:schemeClr val="tx1"/>
                </a:solidFill>
                <a:cs typeface="B Mitra" panose="00000400000000000000" pitchFamily="2" charset="-78"/>
              </a:rPr>
              <a:t>طرح‌هاي تملك دارايي‌هاي سرمايه‌اي قابل واگذاري و نيز اموال منقول و غيرمنقول و حقوق مالي مازاد بر نياز دولت با حفظ كاربري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55978"/>
            <a:ext cx="91439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77973" y="541937"/>
            <a:ext cx="7251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2800" b="1" dirty="0" smtClean="0">
                <a:solidFill>
                  <a:srgbClr val="FF0000"/>
                </a:solidFill>
                <a:cs typeface="B Mitra" pitchFamily="2" charset="-78"/>
              </a:rPr>
              <a:t>تکمیل و واگذاری طرح های عمرانی</a:t>
            </a:r>
            <a:endParaRPr lang="en-US" sz="2800" b="1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409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219200"/>
            <a:ext cx="7557220" cy="495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ابلاغ سیاستهای کلی اقتصاد مقاومتی از سوی مقام معظم رهبری (92/11/29)</a:t>
            </a:r>
          </a:p>
          <a:p>
            <a:pPr marL="514350" indent="-51435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شروع اجرای سیاستهای اقتصادمقاومتی بر اساس نامه شماره 179062 ریاست محترم جمهور (92/12/1)</a:t>
            </a:r>
          </a:p>
          <a:p>
            <a:pPr marL="514350" indent="-51435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ابلاغ معاون اول محترم رئیس جمهور به 15 دستگاه اجرایی و شورای عالی امنیت ملی و تعیین شورای اقتصاد به عنوان مسئول تلفیق و تصویب نهایی برنامه های  اجرایی (92/12/10)</a:t>
            </a:r>
          </a:p>
          <a:p>
            <a:pPr marL="514350" indent="-51435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ابلاغ چارچوب تهیه و تدوین برنامه های اجرایی از سوی سازمان به عنوان دبیرخانه شورای اقتصاد (92/12/14)</a:t>
            </a:r>
          </a:p>
          <a:p>
            <a:pPr marL="514350" indent="-51435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تشکیل کمیته تلفیق با عضویت نمایندگان دستگاههای اجرایی و امورمرتبط در سازمان </a:t>
            </a:r>
          </a:p>
          <a:p>
            <a:pPr algn="just" rtl="1">
              <a:lnSpc>
                <a:spcPct val="220000"/>
              </a:lnSpc>
              <a:spcAft>
                <a:spcPts val="0"/>
              </a:spcAft>
            </a:pPr>
            <a:endParaRPr lang="en-US" sz="1200" b="1" dirty="0" smtClean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48518" y="1143000"/>
            <a:ext cx="7776863" cy="0"/>
          </a:xfrm>
          <a:prstGeom prst="line">
            <a:avLst/>
          </a:prstGeom>
          <a:ln w="25400" cmpd="thickThin"/>
          <a:effectLst>
            <a:outerShdw blurRad="50800" dist="50800" dir="5400000" algn="ctr" rotWithShape="0">
              <a:srgbClr val="7030A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5381" y="555978"/>
            <a:ext cx="503102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52975" y="533400"/>
            <a:ext cx="751004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B Titr"/>
              </a:rPr>
              <a:t>اقدامات دولت در تحقق سیاست های کلی اقتصاد مقاومتی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B Titr"/>
            </a:endParaRPr>
          </a:p>
        </p:txBody>
      </p:sp>
    </p:spTree>
    <p:extLst>
      <p:ext uri="{BB962C8B-B14F-4D97-AF65-F5344CB8AC3E}">
        <p14:creationId xmlns:p14="http://schemas.microsoft.com/office/powerpoint/2010/main" val="9762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066799"/>
            <a:ext cx="7376625" cy="522393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b="1" dirty="0" smtClean="0">
              <a:solidFill>
                <a:schemeClr val="tx1"/>
              </a:solidFill>
              <a:latin typeface="Times New Roman"/>
              <a:ea typeface="Calibri"/>
              <a:cs typeface="B Mitra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fa-IR" sz="1800" b="1" dirty="0" smtClean="0">
                <a:solidFill>
                  <a:srgbClr val="00B0F0"/>
                </a:solidFill>
                <a:latin typeface="Times New Roman"/>
                <a:ea typeface="Calibri"/>
                <a:cs typeface="B Titr" panose="00000700000000000000" pitchFamily="2" charset="-78"/>
              </a:rPr>
              <a:t>انتظارات از دستگاههای اجرایی استان</a:t>
            </a:r>
          </a:p>
          <a:p>
            <a:pPr marL="342900" indent="-342900" algn="justLow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z="1800" b="1" dirty="0">
                <a:solidFill>
                  <a:prstClr val="black"/>
                </a:solidFill>
                <a:cs typeface="B Mitra" panose="00000400000000000000" pitchFamily="2" charset="-78"/>
              </a:rPr>
              <a:t>شناسایی پروژه های قابل واگذاری به بخش خصوصی</a:t>
            </a:r>
          </a:p>
          <a:p>
            <a:pPr marL="342900" indent="-342900" algn="justLow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z="1800" b="1" dirty="0">
                <a:solidFill>
                  <a:prstClr val="black"/>
                </a:solidFill>
                <a:cs typeface="B Mitra" panose="00000400000000000000" pitchFamily="2" charset="-78"/>
              </a:rPr>
              <a:t>شناسایی سرمایه گذاران صاحب صلاحیت جهت واگذاری</a:t>
            </a:r>
          </a:p>
          <a:p>
            <a:pPr marL="342900" indent="-342900" algn="justLow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z="1800" b="1" dirty="0">
                <a:solidFill>
                  <a:prstClr val="black"/>
                </a:solidFill>
                <a:cs typeface="B Mitra" panose="00000400000000000000" pitchFamily="2" charset="-78"/>
              </a:rPr>
              <a:t>تهیه بسته و شناسنامه های سرمایه گذاری مناسب جهت ارائه به سرمایه گذاران شامل شاخصهای فنی ، مالی و مشوق های واگذاری ( گزارش تصمیم به واگذاری)</a:t>
            </a:r>
          </a:p>
          <a:p>
            <a:pPr marL="342900" indent="-342900" algn="justLow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z="1800" b="1" dirty="0">
                <a:solidFill>
                  <a:prstClr val="black"/>
                </a:solidFill>
                <a:cs typeface="B Mitra" panose="00000400000000000000" pitchFamily="2" charset="-78"/>
              </a:rPr>
              <a:t>تشکیل کارگروههای واگذاری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55978"/>
            <a:ext cx="91439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77973" y="541937"/>
            <a:ext cx="7251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2800" b="1" dirty="0" smtClean="0">
                <a:solidFill>
                  <a:srgbClr val="FF0000"/>
                </a:solidFill>
                <a:cs typeface="B Mitra" pitchFamily="2" charset="-78"/>
              </a:rPr>
              <a:t>تکمیل و واگذاری طرح های عمرانی</a:t>
            </a:r>
            <a:endParaRPr lang="en-US" sz="2800" b="1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230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Box 10"/>
          <p:cNvSpPr>
            <a:spLocks noChangeArrowheads="1"/>
          </p:cNvSpPr>
          <p:nvPr/>
        </p:nvSpPr>
        <p:spPr bwMode="auto">
          <a:xfrm>
            <a:off x="6786564" y="5319713"/>
            <a:ext cx="1188244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1800" b="1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51504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067944" y="548680"/>
            <a:ext cx="4355975" cy="1006064"/>
          </a:xfrm>
        </p:spPr>
        <p:txBody>
          <a:bodyPr>
            <a:noAutofit/>
          </a:bodyPr>
          <a:lstStyle/>
          <a:p>
            <a:pPr lvl="0" algn="r" rtl="1"/>
            <a:r>
              <a:rPr lang="fa-I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/>
              </a:rPr>
              <a:t>با تشکر از توجه شما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/>
              </a:rPr>
              <a:t/>
            </a:r>
            <a:b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/>
              </a:rPr>
            </a:b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23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219200"/>
            <a:ext cx="7300425" cy="495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300000"/>
              </a:lnSpc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9.       تصویب  مجموعه اهداف ، سیاست ها و برنامه های اقتصاد مقاومتی  در شورای اقتصاد ( 93/5/18 و 93/5/19) </a:t>
            </a:r>
          </a:p>
          <a:p>
            <a:pPr algn="r" rtl="1">
              <a:lnSpc>
                <a:spcPct val="300000"/>
              </a:lnSpc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10.     تشکیل ستاد فرماندهی اقتصاد مقاومتی به ریاست معاون اول محترم رئیس جمهور</a:t>
            </a:r>
          </a:p>
          <a:p>
            <a:pPr algn="r" rtl="1">
              <a:lnSpc>
                <a:spcPct val="300000"/>
              </a:lnSpc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11.      تصویب برنامه های ملی </a:t>
            </a: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(12 </a:t>
            </a: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برنامه ) و طرحهای اقتصاد مقاومتی ( </a:t>
            </a: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60 </a:t>
            </a: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طرح) در ستاد راهبری و مدیریت اقتصاد مقاومتی و تعیین نهادهای مسئول و همکار هر برنامه</a:t>
            </a:r>
          </a:p>
          <a:p>
            <a:pPr algn="r" rtl="1">
              <a:lnSpc>
                <a:spcPct val="300000"/>
              </a:lnSpc>
            </a:pPr>
            <a:r>
              <a:rPr lang="fa-IR" sz="1600" b="1" dirty="0">
                <a:solidFill>
                  <a:schemeClr val="tx1"/>
                </a:solidFill>
                <a:cs typeface="B Mitra" pitchFamily="2" charset="-78"/>
              </a:rPr>
              <a:t>12.   </a:t>
            </a:r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نشست تقسیم کار ملی  و منطقه ای برای افزایش تولید ملی</a:t>
            </a:r>
            <a:endParaRPr lang="fa-IR" sz="1600" b="1" dirty="0">
              <a:solidFill>
                <a:schemeClr val="tx1"/>
              </a:solidFill>
            </a:endParaRPr>
          </a:p>
          <a:p>
            <a:pPr algn="just" rtl="1">
              <a:lnSpc>
                <a:spcPct val="220000"/>
              </a:lnSpc>
              <a:spcAft>
                <a:spcPts val="0"/>
              </a:spcAft>
            </a:pPr>
            <a:endParaRPr lang="en-US" sz="1100" b="1" dirty="0" smtClean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48519" y="1143000"/>
            <a:ext cx="7504881" cy="0"/>
          </a:xfrm>
          <a:prstGeom prst="line">
            <a:avLst/>
          </a:prstGeom>
          <a:ln w="25400" cmpd="thickThin"/>
          <a:effectLst>
            <a:outerShdw blurRad="50800" dist="50800" dir="5400000" algn="ctr" rotWithShape="0">
              <a:srgbClr val="7030A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55978"/>
            <a:ext cx="9144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52975" y="533400"/>
            <a:ext cx="730042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400" b="1" dirty="0">
                <a:solidFill>
                  <a:srgbClr val="FF0000"/>
                </a:solidFill>
                <a:cs typeface="B Mitra" pitchFamily="2" charset="-78"/>
              </a:rPr>
              <a:t>اقدامات دولت در تحقق سیاست های کلی اقتصاد مقاومتی</a:t>
            </a:r>
            <a:endParaRPr lang="en-US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1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5381" y="555978"/>
            <a:ext cx="503102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77965" y="4910315"/>
            <a:ext cx="6652646" cy="9410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fa-I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نشست تقسیم کار ملی و منطقه ای برای افزایش تولید ملی</a:t>
            </a:r>
            <a:endParaRPr lang="en-US" sz="4000" dirty="0">
              <a:cs typeface="B Titr" panose="00000700000000000000" pitchFamily="2" charset="-78"/>
            </a:endParaRPr>
          </a:p>
        </p:txBody>
      </p:sp>
      <p:pic>
        <p:nvPicPr>
          <p:cNvPr id="9" name="Picture 2" descr="http://dolat.ir/Images/News/Smal_Pic/18-1-1395/IMAGE635955722346440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18" y="905001"/>
            <a:ext cx="7293274" cy="313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75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0391"/>
            <a:ext cx="7772400" cy="674510"/>
          </a:xfrm>
        </p:spPr>
        <p:txBody>
          <a:bodyPr>
            <a:noAutofit/>
          </a:bodyPr>
          <a:lstStyle/>
          <a:p>
            <a:pPr lvl="0"/>
            <a: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>نشست هم اندیشی تقسیم کار ملی و منطقه ای برای افزایش تولید ملی</a:t>
            </a:r>
            <a: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/>
              </a:rPr>
              <a:t/>
            </a:r>
            <a:b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/>
              </a:rPr>
            </a:br>
            <a:endParaRPr lang="en-US" sz="23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219200"/>
            <a:ext cx="7557220" cy="495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8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نشست هم اندیشی تقسیم کاری ملی و منطقه ای برای افزایش تولید ملی با حضور استانداران و روسای سازمان مدیریت و برنامه ریزی استان ها ، مدیران کل امور اقتصادی استانها ، مدیران کل صنعت معدن و تجارت،  بخش خصوصی و اعضا ی اقتصادی هیئت دولت در دو سطح برگزار شد: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48518" y="1143000"/>
            <a:ext cx="7776863" cy="0"/>
          </a:xfrm>
          <a:prstGeom prst="line">
            <a:avLst/>
          </a:prstGeom>
          <a:ln w="25400" cmpd="thickThin"/>
          <a:effectLst>
            <a:outerShdw blurRad="50800" dist="50800" dir="5400000" algn="ctr" rotWithShape="0">
              <a:srgbClr val="7030A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5381" y="555978"/>
            <a:ext cx="503102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502972287"/>
              </p:ext>
            </p:extLst>
          </p:nvPr>
        </p:nvGraphicFramePr>
        <p:xfrm>
          <a:off x="900981" y="3296898"/>
          <a:ext cx="7557219" cy="3084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1901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0391"/>
            <a:ext cx="7772400" cy="674510"/>
          </a:xfrm>
        </p:spPr>
        <p:txBody>
          <a:bodyPr>
            <a:noAutofit/>
          </a:bodyPr>
          <a:lstStyle/>
          <a:p>
            <a:pPr lvl="0"/>
            <a: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cs typeface="B Titr"/>
              </a:rPr>
              <a:t/>
            </a:r>
            <a:b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cs typeface="B Titr"/>
              </a:rPr>
            </a:br>
            <a:r>
              <a:rPr lang="fa-IR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cs typeface="B Titr"/>
              </a:rPr>
              <a:t>موضوعات نشست عمومی( اول)</a:t>
            </a:r>
            <a: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  <a:t/>
            </a:r>
            <a:br>
              <a:rPr lang="fa-I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Titr"/>
              </a:rPr>
            </a:b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/>
              </a:rPr>
              <a:t/>
            </a:r>
            <a:b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/>
              </a:rPr>
            </a:br>
            <a:endParaRPr lang="en-US" sz="23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2975" y="1087002"/>
            <a:ext cx="7557220" cy="495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1">
              <a:lnSpc>
                <a:spcPct val="200000"/>
              </a:lnSpc>
              <a:spcAft>
                <a:spcPts val="0"/>
              </a:spcAft>
            </a:pPr>
            <a:r>
              <a:rPr lang="fa-IR" sz="17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موضوع اول :خیر مقدم و تبیین اهداف و برنامه های اقتصاد مقاومتی توسط دبیر اقتصاد مقاومتی آقای دکتر دژپسند معاون هماهنگی برنامه وبودجه سازمان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تبیین </a:t>
            </a:r>
            <a:r>
              <a:rPr lang="fa-IR" sz="17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برنامه های </a:t>
            </a:r>
            <a:r>
              <a:rPr lang="fa-IR" sz="17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ملی دوازده گانه اقتصاد مقاومتی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ارائه طرح ها و پروژه های برنامه های ملی دوازده گانه اقتصاد مقاومتی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تبیین نحوه نظارت بر اجرای برنامه های ملی دوازده گانه اقتصاد مقاومتی</a:t>
            </a:r>
            <a:endParaRPr lang="fa-IR" sz="1700" b="1" dirty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" rtl="1">
              <a:lnSpc>
                <a:spcPct val="200000"/>
              </a:lnSpc>
              <a:spcAft>
                <a:spcPts val="0"/>
              </a:spcAft>
            </a:pPr>
            <a:r>
              <a:rPr lang="fa-IR" sz="17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موضوع دوم: بیان تحولات اقتصادی کشور و انطباق آن با اقتصاد مقاومتی توسط معاون رییس جمهور و رییس سازمان مدیریت و برنامه ریزی کشور (جناب دکتر نوبخت)</a:t>
            </a:r>
          </a:p>
          <a:p>
            <a:pPr marL="285750" indent="-285750"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کاهش نرخ بیکاری</a:t>
            </a:r>
          </a:p>
          <a:p>
            <a:pPr marL="285750" indent="-285750"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کاهش </a:t>
            </a:r>
            <a:r>
              <a:rPr lang="fa-IR" sz="17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تورم</a:t>
            </a:r>
          </a:p>
          <a:p>
            <a:pPr marL="285750" indent="-285750"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17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مهارنسبی رکود اقتصادی وحرکت به سمت رشد مثبت اقتصادی</a:t>
            </a:r>
            <a:endParaRPr lang="fa-IR" sz="1700" b="1" dirty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" rtl="1">
              <a:lnSpc>
                <a:spcPct val="200000"/>
              </a:lnSpc>
              <a:spcAft>
                <a:spcPts val="0"/>
              </a:spcAft>
            </a:pPr>
            <a:endParaRPr lang="fa-IR" sz="1700" b="1" dirty="0" smtClean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33332" y="992307"/>
            <a:ext cx="7776863" cy="0"/>
          </a:xfrm>
          <a:prstGeom prst="line">
            <a:avLst/>
          </a:prstGeom>
          <a:ln w="25400" cmpd="thickThin"/>
          <a:effectLst>
            <a:outerShdw blurRad="50800" dist="50800" dir="5400000" algn="ctr" rotWithShape="0">
              <a:srgbClr val="7030A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71296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5381" y="555978"/>
            <a:ext cx="503102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584200"/>
            <a:ext cx="8529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7973" y="6324600"/>
            <a:ext cx="7385051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7973" y="6443134"/>
            <a:ext cx="73850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5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4079</Words>
  <Application>Microsoft Office PowerPoint</Application>
  <PresentationFormat>On-screen Show (4:3)</PresentationFormat>
  <Paragraphs>491</Paragraphs>
  <Slides>51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Microsoft YaHei</vt:lpstr>
      <vt:lpstr>SimSun</vt:lpstr>
      <vt:lpstr>Arial</vt:lpstr>
      <vt:lpstr>B Homa</vt:lpstr>
      <vt:lpstr>B Mitra</vt:lpstr>
      <vt:lpstr>B Nazanin</vt:lpstr>
      <vt:lpstr>B Titr</vt:lpstr>
      <vt:lpstr>Calibri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  محورهای بیانات مقام معظم رهبری – نوروز 1395  </vt:lpstr>
      <vt:lpstr>PowerPoint Presentation</vt:lpstr>
      <vt:lpstr>PowerPoint Presentation</vt:lpstr>
      <vt:lpstr>PowerPoint Presentation</vt:lpstr>
      <vt:lpstr>  نشست هم اندیشی تقسیم کار ملی و منطقه ای برای افزایش تولید ملی  </vt:lpstr>
      <vt:lpstr>  موضوعات نشست عمومی( اول)  </vt:lpstr>
      <vt:lpstr>  موضوعات نشست عمومی( اول)  </vt:lpstr>
      <vt:lpstr>  نشست عمومی اول  </vt:lpstr>
      <vt:lpstr>  نشست عمومی( اول)  </vt:lpstr>
      <vt:lpstr>  نشست های تخصصی  </vt:lpstr>
      <vt:lpstr>  نشست های تخصصی  </vt:lpstr>
      <vt:lpstr>  نشست های تخصصی  </vt:lpstr>
      <vt:lpstr>  نشست عمومی( دوم)  </vt:lpstr>
      <vt:lpstr>  نشست عمومی دوم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 تشکر از توجه شما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سیدحمید پورمحمدی گل سفیدی</dc:creator>
  <cp:lastModifiedBy>server</cp:lastModifiedBy>
  <cp:revision>443</cp:revision>
  <cp:lastPrinted>2016-04-10T08:23:48Z</cp:lastPrinted>
  <dcterms:created xsi:type="dcterms:W3CDTF">2016-04-06T04:15:42Z</dcterms:created>
  <dcterms:modified xsi:type="dcterms:W3CDTF">2017-03-05T11:12:26Z</dcterms:modified>
</cp:coreProperties>
</file>