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59" r:id="rId6"/>
    <p:sldId id="260" r:id="rId7"/>
    <p:sldId id="261" r:id="rId8"/>
    <p:sldId id="263" r:id="rId9"/>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7" d="100"/>
          <a:sy n="77" d="100"/>
        </p:scale>
        <p:origin x="2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08E3A-8DD5-4412-A958-71335627C4C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a-IR"/>
          </a:p>
        </p:txBody>
      </p:sp>
      <p:sp>
        <p:nvSpPr>
          <p:cNvPr id="3" name="Subtitle 2">
            <a:extLst>
              <a:ext uri="{FF2B5EF4-FFF2-40B4-BE49-F238E27FC236}">
                <a16:creationId xmlns:a16="http://schemas.microsoft.com/office/drawing/2014/main" id="{E7B1B926-D5C3-4E18-A463-97DCC1E692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a-IR"/>
          </a:p>
        </p:txBody>
      </p:sp>
      <p:sp>
        <p:nvSpPr>
          <p:cNvPr id="4" name="Date Placeholder 3">
            <a:extLst>
              <a:ext uri="{FF2B5EF4-FFF2-40B4-BE49-F238E27FC236}">
                <a16:creationId xmlns:a16="http://schemas.microsoft.com/office/drawing/2014/main" id="{A2313369-8049-4C0E-9C49-2FF8AA6F49E4}"/>
              </a:ext>
            </a:extLst>
          </p:cNvPr>
          <p:cNvSpPr>
            <a:spLocks noGrp="1"/>
          </p:cNvSpPr>
          <p:nvPr>
            <p:ph type="dt" sz="half" idx="10"/>
          </p:nvPr>
        </p:nvSpPr>
        <p:spPr/>
        <p:txBody>
          <a:bodyPr/>
          <a:lstStyle/>
          <a:p>
            <a:fld id="{58387554-BAE7-48AC-8993-E294E2CCD3BD}" type="datetimeFigureOut">
              <a:rPr lang="fa-IR" smtClean="0"/>
              <a:t>04/19/1443</a:t>
            </a:fld>
            <a:endParaRPr lang="fa-IR"/>
          </a:p>
        </p:txBody>
      </p:sp>
      <p:sp>
        <p:nvSpPr>
          <p:cNvPr id="5" name="Footer Placeholder 4">
            <a:extLst>
              <a:ext uri="{FF2B5EF4-FFF2-40B4-BE49-F238E27FC236}">
                <a16:creationId xmlns:a16="http://schemas.microsoft.com/office/drawing/2014/main" id="{2258CDF2-7505-4B4D-B67D-A5051B812D61}"/>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5B501A2B-86E7-40ED-AF22-4B2369331738}"/>
              </a:ext>
            </a:extLst>
          </p:cNvPr>
          <p:cNvSpPr>
            <a:spLocks noGrp="1"/>
          </p:cNvSpPr>
          <p:nvPr>
            <p:ph type="sldNum" sz="quarter" idx="12"/>
          </p:nvPr>
        </p:nvSpPr>
        <p:spPr/>
        <p:txBody>
          <a:bodyPr/>
          <a:lstStyle/>
          <a:p>
            <a:fld id="{A000037A-6F01-4DFC-8F17-C6446F758109}" type="slidenum">
              <a:rPr lang="fa-IR" smtClean="0"/>
              <a:t>‹#›</a:t>
            </a:fld>
            <a:endParaRPr lang="fa-IR"/>
          </a:p>
        </p:txBody>
      </p:sp>
    </p:spTree>
    <p:extLst>
      <p:ext uri="{BB962C8B-B14F-4D97-AF65-F5344CB8AC3E}">
        <p14:creationId xmlns:p14="http://schemas.microsoft.com/office/powerpoint/2010/main" val="1142306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6CB17-EE1F-4A1E-82B6-3571ACFAF001}"/>
              </a:ext>
            </a:extLst>
          </p:cNvPr>
          <p:cNvSpPr>
            <a:spLocks noGrp="1"/>
          </p:cNvSpPr>
          <p:nvPr>
            <p:ph type="title"/>
          </p:nvPr>
        </p:nvSpPr>
        <p:spPr/>
        <p:txBody>
          <a:bodyPr/>
          <a:lstStyle/>
          <a:p>
            <a:r>
              <a:rPr lang="en-US"/>
              <a:t>Click to edit Master title style</a:t>
            </a:r>
            <a:endParaRPr lang="fa-IR"/>
          </a:p>
        </p:txBody>
      </p:sp>
      <p:sp>
        <p:nvSpPr>
          <p:cNvPr id="3" name="Vertical Text Placeholder 2">
            <a:extLst>
              <a:ext uri="{FF2B5EF4-FFF2-40B4-BE49-F238E27FC236}">
                <a16:creationId xmlns:a16="http://schemas.microsoft.com/office/drawing/2014/main" id="{DE0C392F-B7C1-4863-9771-3C9CEBE97F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FC8597A4-2CCA-4D21-9819-435FEC4214FD}"/>
              </a:ext>
            </a:extLst>
          </p:cNvPr>
          <p:cNvSpPr>
            <a:spLocks noGrp="1"/>
          </p:cNvSpPr>
          <p:nvPr>
            <p:ph type="dt" sz="half" idx="10"/>
          </p:nvPr>
        </p:nvSpPr>
        <p:spPr/>
        <p:txBody>
          <a:bodyPr/>
          <a:lstStyle/>
          <a:p>
            <a:fld id="{58387554-BAE7-48AC-8993-E294E2CCD3BD}" type="datetimeFigureOut">
              <a:rPr lang="fa-IR" smtClean="0"/>
              <a:t>04/19/1443</a:t>
            </a:fld>
            <a:endParaRPr lang="fa-IR"/>
          </a:p>
        </p:txBody>
      </p:sp>
      <p:sp>
        <p:nvSpPr>
          <p:cNvPr id="5" name="Footer Placeholder 4">
            <a:extLst>
              <a:ext uri="{FF2B5EF4-FFF2-40B4-BE49-F238E27FC236}">
                <a16:creationId xmlns:a16="http://schemas.microsoft.com/office/drawing/2014/main" id="{85C87AA7-6518-4490-BEFE-8F65935AD61E}"/>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6E1E65A5-BA8A-463D-A242-A25AE5E6ACE9}"/>
              </a:ext>
            </a:extLst>
          </p:cNvPr>
          <p:cNvSpPr>
            <a:spLocks noGrp="1"/>
          </p:cNvSpPr>
          <p:nvPr>
            <p:ph type="sldNum" sz="quarter" idx="12"/>
          </p:nvPr>
        </p:nvSpPr>
        <p:spPr/>
        <p:txBody>
          <a:bodyPr/>
          <a:lstStyle/>
          <a:p>
            <a:fld id="{A000037A-6F01-4DFC-8F17-C6446F758109}" type="slidenum">
              <a:rPr lang="fa-IR" smtClean="0"/>
              <a:t>‹#›</a:t>
            </a:fld>
            <a:endParaRPr lang="fa-IR"/>
          </a:p>
        </p:txBody>
      </p:sp>
    </p:spTree>
    <p:extLst>
      <p:ext uri="{BB962C8B-B14F-4D97-AF65-F5344CB8AC3E}">
        <p14:creationId xmlns:p14="http://schemas.microsoft.com/office/powerpoint/2010/main" val="2359186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D9E492-09AA-426C-8CCA-0D86D17E5FC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a-IR"/>
          </a:p>
        </p:txBody>
      </p:sp>
      <p:sp>
        <p:nvSpPr>
          <p:cNvPr id="3" name="Vertical Text Placeholder 2">
            <a:extLst>
              <a:ext uri="{FF2B5EF4-FFF2-40B4-BE49-F238E27FC236}">
                <a16:creationId xmlns:a16="http://schemas.microsoft.com/office/drawing/2014/main" id="{6CE238B1-9D22-4ABF-B682-0619E53597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1C6FC503-A250-41F6-ABD7-9AD7676E0132}"/>
              </a:ext>
            </a:extLst>
          </p:cNvPr>
          <p:cNvSpPr>
            <a:spLocks noGrp="1"/>
          </p:cNvSpPr>
          <p:nvPr>
            <p:ph type="dt" sz="half" idx="10"/>
          </p:nvPr>
        </p:nvSpPr>
        <p:spPr/>
        <p:txBody>
          <a:bodyPr/>
          <a:lstStyle/>
          <a:p>
            <a:fld id="{58387554-BAE7-48AC-8993-E294E2CCD3BD}" type="datetimeFigureOut">
              <a:rPr lang="fa-IR" smtClean="0"/>
              <a:t>04/19/1443</a:t>
            </a:fld>
            <a:endParaRPr lang="fa-IR"/>
          </a:p>
        </p:txBody>
      </p:sp>
      <p:sp>
        <p:nvSpPr>
          <p:cNvPr id="5" name="Footer Placeholder 4">
            <a:extLst>
              <a:ext uri="{FF2B5EF4-FFF2-40B4-BE49-F238E27FC236}">
                <a16:creationId xmlns:a16="http://schemas.microsoft.com/office/drawing/2014/main" id="{3ADD4613-98F7-4491-9123-4D2A8351FDD6}"/>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DF45001A-2C37-4052-9BA0-523F8136EE50}"/>
              </a:ext>
            </a:extLst>
          </p:cNvPr>
          <p:cNvSpPr>
            <a:spLocks noGrp="1"/>
          </p:cNvSpPr>
          <p:nvPr>
            <p:ph type="sldNum" sz="quarter" idx="12"/>
          </p:nvPr>
        </p:nvSpPr>
        <p:spPr/>
        <p:txBody>
          <a:bodyPr/>
          <a:lstStyle/>
          <a:p>
            <a:fld id="{A000037A-6F01-4DFC-8F17-C6446F758109}" type="slidenum">
              <a:rPr lang="fa-IR" smtClean="0"/>
              <a:t>‹#›</a:t>
            </a:fld>
            <a:endParaRPr lang="fa-IR"/>
          </a:p>
        </p:txBody>
      </p:sp>
    </p:spTree>
    <p:extLst>
      <p:ext uri="{BB962C8B-B14F-4D97-AF65-F5344CB8AC3E}">
        <p14:creationId xmlns:p14="http://schemas.microsoft.com/office/powerpoint/2010/main" val="3416297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A9A71-4D2B-4832-9A13-6465C91CBA48}"/>
              </a:ext>
            </a:extLst>
          </p:cNvPr>
          <p:cNvSpPr>
            <a:spLocks noGrp="1"/>
          </p:cNvSpPr>
          <p:nvPr>
            <p:ph type="title"/>
          </p:nvPr>
        </p:nvSpPr>
        <p:spPr/>
        <p:txBody>
          <a:bodyPr/>
          <a:lstStyle/>
          <a:p>
            <a:r>
              <a:rPr lang="en-US"/>
              <a:t>Click to edit Master title style</a:t>
            </a:r>
            <a:endParaRPr lang="fa-IR"/>
          </a:p>
        </p:txBody>
      </p:sp>
      <p:sp>
        <p:nvSpPr>
          <p:cNvPr id="3" name="Content Placeholder 2">
            <a:extLst>
              <a:ext uri="{FF2B5EF4-FFF2-40B4-BE49-F238E27FC236}">
                <a16:creationId xmlns:a16="http://schemas.microsoft.com/office/drawing/2014/main" id="{F2548DDA-D1EB-489D-B2D3-538F6ECA3A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32BC93DB-3E17-47EB-AAF5-A580E6344B9F}"/>
              </a:ext>
            </a:extLst>
          </p:cNvPr>
          <p:cNvSpPr>
            <a:spLocks noGrp="1"/>
          </p:cNvSpPr>
          <p:nvPr>
            <p:ph type="dt" sz="half" idx="10"/>
          </p:nvPr>
        </p:nvSpPr>
        <p:spPr/>
        <p:txBody>
          <a:bodyPr/>
          <a:lstStyle/>
          <a:p>
            <a:fld id="{58387554-BAE7-48AC-8993-E294E2CCD3BD}" type="datetimeFigureOut">
              <a:rPr lang="fa-IR" smtClean="0"/>
              <a:t>04/19/1443</a:t>
            </a:fld>
            <a:endParaRPr lang="fa-IR"/>
          </a:p>
        </p:txBody>
      </p:sp>
      <p:sp>
        <p:nvSpPr>
          <p:cNvPr id="5" name="Footer Placeholder 4">
            <a:extLst>
              <a:ext uri="{FF2B5EF4-FFF2-40B4-BE49-F238E27FC236}">
                <a16:creationId xmlns:a16="http://schemas.microsoft.com/office/drawing/2014/main" id="{D542E220-6357-463B-B6DC-C121416616F2}"/>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D47C0EFD-1251-4028-81BF-AD9EF2A7AB34}"/>
              </a:ext>
            </a:extLst>
          </p:cNvPr>
          <p:cNvSpPr>
            <a:spLocks noGrp="1"/>
          </p:cNvSpPr>
          <p:nvPr>
            <p:ph type="sldNum" sz="quarter" idx="12"/>
          </p:nvPr>
        </p:nvSpPr>
        <p:spPr/>
        <p:txBody>
          <a:bodyPr/>
          <a:lstStyle/>
          <a:p>
            <a:fld id="{A000037A-6F01-4DFC-8F17-C6446F758109}" type="slidenum">
              <a:rPr lang="fa-IR" smtClean="0"/>
              <a:t>‹#›</a:t>
            </a:fld>
            <a:endParaRPr lang="fa-IR"/>
          </a:p>
        </p:txBody>
      </p:sp>
    </p:spTree>
    <p:extLst>
      <p:ext uri="{BB962C8B-B14F-4D97-AF65-F5344CB8AC3E}">
        <p14:creationId xmlns:p14="http://schemas.microsoft.com/office/powerpoint/2010/main" val="2387889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873FB-C316-4A64-9EC6-2F15AD21518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a-IR"/>
          </a:p>
        </p:txBody>
      </p:sp>
      <p:sp>
        <p:nvSpPr>
          <p:cNvPr id="3" name="Text Placeholder 2">
            <a:extLst>
              <a:ext uri="{FF2B5EF4-FFF2-40B4-BE49-F238E27FC236}">
                <a16:creationId xmlns:a16="http://schemas.microsoft.com/office/drawing/2014/main" id="{438F7642-50F6-46B4-9198-148DA8FF8D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4FF2DD-06F6-4708-81F5-6C195570B82E}"/>
              </a:ext>
            </a:extLst>
          </p:cNvPr>
          <p:cNvSpPr>
            <a:spLocks noGrp="1"/>
          </p:cNvSpPr>
          <p:nvPr>
            <p:ph type="dt" sz="half" idx="10"/>
          </p:nvPr>
        </p:nvSpPr>
        <p:spPr/>
        <p:txBody>
          <a:bodyPr/>
          <a:lstStyle/>
          <a:p>
            <a:fld id="{58387554-BAE7-48AC-8993-E294E2CCD3BD}" type="datetimeFigureOut">
              <a:rPr lang="fa-IR" smtClean="0"/>
              <a:t>04/19/1443</a:t>
            </a:fld>
            <a:endParaRPr lang="fa-IR"/>
          </a:p>
        </p:txBody>
      </p:sp>
      <p:sp>
        <p:nvSpPr>
          <p:cNvPr id="5" name="Footer Placeholder 4">
            <a:extLst>
              <a:ext uri="{FF2B5EF4-FFF2-40B4-BE49-F238E27FC236}">
                <a16:creationId xmlns:a16="http://schemas.microsoft.com/office/drawing/2014/main" id="{5691B78B-FFCC-4C5A-BFE4-2F741DEA8F68}"/>
              </a:ext>
            </a:extLst>
          </p:cNvPr>
          <p:cNvSpPr>
            <a:spLocks noGrp="1"/>
          </p:cNvSpPr>
          <p:nvPr>
            <p:ph type="ftr" sz="quarter" idx="11"/>
          </p:nvPr>
        </p:nvSpPr>
        <p:spPr/>
        <p:txBody>
          <a:bodyPr/>
          <a:lstStyle/>
          <a:p>
            <a:endParaRPr lang="fa-IR"/>
          </a:p>
        </p:txBody>
      </p:sp>
      <p:sp>
        <p:nvSpPr>
          <p:cNvPr id="6" name="Slide Number Placeholder 5">
            <a:extLst>
              <a:ext uri="{FF2B5EF4-FFF2-40B4-BE49-F238E27FC236}">
                <a16:creationId xmlns:a16="http://schemas.microsoft.com/office/drawing/2014/main" id="{7A7C169A-D880-435A-A2CE-79E470A0A129}"/>
              </a:ext>
            </a:extLst>
          </p:cNvPr>
          <p:cNvSpPr>
            <a:spLocks noGrp="1"/>
          </p:cNvSpPr>
          <p:nvPr>
            <p:ph type="sldNum" sz="quarter" idx="12"/>
          </p:nvPr>
        </p:nvSpPr>
        <p:spPr/>
        <p:txBody>
          <a:bodyPr/>
          <a:lstStyle/>
          <a:p>
            <a:fld id="{A000037A-6F01-4DFC-8F17-C6446F758109}" type="slidenum">
              <a:rPr lang="fa-IR" smtClean="0"/>
              <a:t>‹#›</a:t>
            </a:fld>
            <a:endParaRPr lang="fa-IR"/>
          </a:p>
        </p:txBody>
      </p:sp>
    </p:spTree>
    <p:extLst>
      <p:ext uri="{BB962C8B-B14F-4D97-AF65-F5344CB8AC3E}">
        <p14:creationId xmlns:p14="http://schemas.microsoft.com/office/powerpoint/2010/main" val="4204535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025D4-2DF9-44AB-970A-FC359D066FA3}"/>
              </a:ext>
            </a:extLst>
          </p:cNvPr>
          <p:cNvSpPr>
            <a:spLocks noGrp="1"/>
          </p:cNvSpPr>
          <p:nvPr>
            <p:ph type="title"/>
          </p:nvPr>
        </p:nvSpPr>
        <p:spPr/>
        <p:txBody>
          <a:bodyPr/>
          <a:lstStyle/>
          <a:p>
            <a:r>
              <a:rPr lang="en-US"/>
              <a:t>Click to edit Master title style</a:t>
            </a:r>
            <a:endParaRPr lang="fa-IR"/>
          </a:p>
        </p:txBody>
      </p:sp>
      <p:sp>
        <p:nvSpPr>
          <p:cNvPr id="3" name="Content Placeholder 2">
            <a:extLst>
              <a:ext uri="{FF2B5EF4-FFF2-40B4-BE49-F238E27FC236}">
                <a16:creationId xmlns:a16="http://schemas.microsoft.com/office/drawing/2014/main" id="{5DEB1483-9BCD-4B14-96E0-419DF30015D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a:extLst>
              <a:ext uri="{FF2B5EF4-FFF2-40B4-BE49-F238E27FC236}">
                <a16:creationId xmlns:a16="http://schemas.microsoft.com/office/drawing/2014/main" id="{821FCB2E-452D-40C9-B6E4-1B0D01265D3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a:extLst>
              <a:ext uri="{FF2B5EF4-FFF2-40B4-BE49-F238E27FC236}">
                <a16:creationId xmlns:a16="http://schemas.microsoft.com/office/drawing/2014/main" id="{6100A306-5F48-4E9C-AD39-B30226A0D21D}"/>
              </a:ext>
            </a:extLst>
          </p:cNvPr>
          <p:cNvSpPr>
            <a:spLocks noGrp="1"/>
          </p:cNvSpPr>
          <p:nvPr>
            <p:ph type="dt" sz="half" idx="10"/>
          </p:nvPr>
        </p:nvSpPr>
        <p:spPr/>
        <p:txBody>
          <a:bodyPr/>
          <a:lstStyle/>
          <a:p>
            <a:fld id="{58387554-BAE7-48AC-8993-E294E2CCD3BD}" type="datetimeFigureOut">
              <a:rPr lang="fa-IR" smtClean="0"/>
              <a:t>04/19/1443</a:t>
            </a:fld>
            <a:endParaRPr lang="fa-IR"/>
          </a:p>
        </p:txBody>
      </p:sp>
      <p:sp>
        <p:nvSpPr>
          <p:cNvPr id="6" name="Footer Placeholder 5">
            <a:extLst>
              <a:ext uri="{FF2B5EF4-FFF2-40B4-BE49-F238E27FC236}">
                <a16:creationId xmlns:a16="http://schemas.microsoft.com/office/drawing/2014/main" id="{FFD43017-FBE9-4E9A-92E7-58BF381E6DFA}"/>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713338D7-B965-495E-A3FA-B577329CDF19}"/>
              </a:ext>
            </a:extLst>
          </p:cNvPr>
          <p:cNvSpPr>
            <a:spLocks noGrp="1"/>
          </p:cNvSpPr>
          <p:nvPr>
            <p:ph type="sldNum" sz="quarter" idx="12"/>
          </p:nvPr>
        </p:nvSpPr>
        <p:spPr/>
        <p:txBody>
          <a:bodyPr/>
          <a:lstStyle/>
          <a:p>
            <a:fld id="{A000037A-6F01-4DFC-8F17-C6446F758109}" type="slidenum">
              <a:rPr lang="fa-IR" smtClean="0"/>
              <a:t>‹#›</a:t>
            </a:fld>
            <a:endParaRPr lang="fa-IR"/>
          </a:p>
        </p:txBody>
      </p:sp>
    </p:spTree>
    <p:extLst>
      <p:ext uri="{BB962C8B-B14F-4D97-AF65-F5344CB8AC3E}">
        <p14:creationId xmlns:p14="http://schemas.microsoft.com/office/powerpoint/2010/main" val="817791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C4F80-CB8A-4707-8C88-254BEF18C8AA}"/>
              </a:ext>
            </a:extLst>
          </p:cNvPr>
          <p:cNvSpPr>
            <a:spLocks noGrp="1"/>
          </p:cNvSpPr>
          <p:nvPr>
            <p:ph type="title"/>
          </p:nvPr>
        </p:nvSpPr>
        <p:spPr>
          <a:xfrm>
            <a:off x="839788" y="365125"/>
            <a:ext cx="10515600" cy="1325563"/>
          </a:xfrm>
        </p:spPr>
        <p:txBody>
          <a:bodyPr/>
          <a:lstStyle/>
          <a:p>
            <a:r>
              <a:rPr lang="en-US"/>
              <a:t>Click to edit Master title style</a:t>
            </a:r>
            <a:endParaRPr lang="fa-IR"/>
          </a:p>
        </p:txBody>
      </p:sp>
      <p:sp>
        <p:nvSpPr>
          <p:cNvPr id="3" name="Text Placeholder 2">
            <a:extLst>
              <a:ext uri="{FF2B5EF4-FFF2-40B4-BE49-F238E27FC236}">
                <a16:creationId xmlns:a16="http://schemas.microsoft.com/office/drawing/2014/main" id="{DF02D535-6214-4B1C-81EF-2EECD2800D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FC699AC-A442-423F-9CF1-AF51C93A8DB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Text Placeholder 4">
            <a:extLst>
              <a:ext uri="{FF2B5EF4-FFF2-40B4-BE49-F238E27FC236}">
                <a16:creationId xmlns:a16="http://schemas.microsoft.com/office/drawing/2014/main" id="{9C4CE65B-F345-45A4-8CB4-A7DF39A2BF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EF7C787-CCD6-4D1E-BFA1-D4BF6931CF4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7" name="Date Placeholder 6">
            <a:extLst>
              <a:ext uri="{FF2B5EF4-FFF2-40B4-BE49-F238E27FC236}">
                <a16:creationId xmlns:a16="http://schemas.microsoft.com/office/drawing/2014/main" id="{3D6537F8-48FD-456E-A9DE-DBFDAB682865}"/>
              </a:ext>
            </a:extLst>
          </p:cNvPr>
          <p:cNvSpPr>
            <a:spLocks noGrp="1"/>
          </p:cNvSpPr>
          <p:nvPr>
            <p:ph type="dt" sz="half" idx="10"/>
          </p:nvPr>
        </p:nvSpPr>
        <p:spPr/>
        <p:txBody>
          <a:bodyPr/>
          <a:lstStyle/>
          <a:p>
            <a:fld id="{58387554-BAE7-48AC-8993-E294E2CCD3BD}" type="datetimeFigureOut">
              <a:rPr lang="fa-IR" smtClean="0"/>
              <a:t>04/19/1443</a:t>
            </a:fld>
            <a:endParaRPr lang="fa-IR"/>
          </a:p>
        </p:txBody>
      </p:sp>
      <p:sp>
        <p:nvSpPr>
          <p:cNvPr id="8" name="Footer Placeholder 7">
            <a:extLst>
              <a:ext uri="{FF2B5EF4-FFF2-40B4-BE49-F238E27FC236}">
                <a16:creationId xmlns:a16="http://schemas.microsoft.com/office/drawing/2014/main" id="{0D046342-E8AF-4FD4-8E82-90FC68866F0A}"/>
              </a:ext>
            </a:extLst>
          </p:cNvPr>
          <p:cNvSpPr>
            <a:spLocks noGrp="1"/>
          </p:cNvSpPr>
          <p:nvPr>
            <p:ph type="ftr" sz="quarter" idx="11"/>
          </p:nvPr>
        </p:nvSpPr>
        <p:spPr/>
        <p:txBody>
          <a:bodyPr/>
          <a:lstStyle/>
          <a:p>
            <a:endParaRPr lang="fa-IR"/>
          </a:p>
        </p:txBody>
      </p:sp>
      <p:sp>
        <p:nvSpPr>
          <p:cNvPr id="9" name="Slide Number Placeholder 8">
            <a:extLst>
              <a:ext uri="{FF2B5EF4-FFF2-40B4-BE49-F238E27FC236}">
                <a16:creationId xmlns:a16="http://schemas.microsoft.com/office/drawing/2014/main" id="{F35B8CBD-9800-4332-98AA-C8006F9D3FD5}"/>
              </a:ext>
            </a:extLst>
          </p:cNvPr>
          <p:cNvSpPr>
            <a:spLocks noGrp="1"/>
          </p:cNvSpPr>
          <p:nvPr>
            <p:ph type="sldNum" sz="quarter" idx="12"/>
          </p:nvPr>
        </p:nvSpPr>
        <p:spPr/>
        <p:txBody>
          <a:bodyPr/>
          <a:lstStyle/>
          <a:p>
            <a:fld id="{A000037A-6F01-4DFC-8F17-C6446F758109}" type="slidenum">
              <a:rPr lang="fa-IR" smtClean="0"/>
              <a:t>‹#›</a:t>
            </a:fld>
            <a:endParaRPr lang="fa-IR"/>
          </a:p>
        </p:txBody>
      </p:sp>
    </p:spTree>
    <p:extLst>
      <p:ext uri="{BB962C8B-B14F-4D97-AF65-F5344CB8AC3E}">
        <p14:creationId xmlns:p14="http://schemas.microsoft.com/office/powerpoint/2010/main" val="385501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BF01A-2D6C-416E-8C65-A53DE9924182}"/>
              </a:ext>
            </a:extLst>
          </p:cNvPr>
          <p:cNvSpPr>
            <a:spLocks noGrp="1"/>
          </p:cNvSpPr>
          <p:nvPr>
            <p:ph type="title"/>
          </p:nvPr>
        </p:nvSpPr>
        <p:spPr/>
        <p:txBody>
          <a:bodyPr/>
          <a:lstStyle/>
          <a:p>
            <a:r>
              <a:rPr lang="en-US"/>
              <a:t>Click to edit Master title style</a:t>
            </a:r>
            <a:endParaRPr lang="fa-IR"/>
          </a:p>
        </p:txBody>
      </p:sp>
      <p:sp>
        <p:nvSpPr>
          <p:cNvPr id="3" name="Date Placeholder 2">
            <a:extLst>
              <a:ext uri="{FF2B5EF4-FFF2-40B4-BE49-F238E27FC236}">
                <a16:creationId xmlns:a16="http://schemas.microsoft.com/office/drawing/2014/main" id="{C2AC67DE-AF64-411D-9A05-19F638D03210}"/>
              </a:ext>
            </a:extLst>
          </p:cNvPr>
          <p:cNvSpPr>
            <a:spLocks noGrp="1"/>
          </p:cNvSpPr>
          <p:nvPr>
            <p:ph type="dt" sz="half" idx="10"/>
          </p:nvPr>
        </p:nvSpPr>
        <p:spPr/>
        <p:txBody>
          <a:bodyPr/>
          <a:lstStyle/>
          <a:p>
            <a:fld id="{58387554-BAE7-48AC-8993-E294E2CCD3BD}" type="datetimeFigureOut">
              <a:rPr lang="fa-IR" smtClean="0"/>
              <a:t>04/19/1443</a:t>
            </a:fld>
            <a:endParaRPr lang="fa-IR"/>
          </a:p>
        </p:txBody>
      </p:sp>
      <p:sp>
        <p:nvSpPr>
          <p:cNvPr id="4" name="Footer Placeholder 3">
            <a:extLst>
              <a:ext uri="{FF2B5EF4-FFF2-40B4-BE49-F238E27FC236}">
                <a16:creationId xmlns:a16="http://schemas.microsoft.com/office/drawing/2014/main" id="{5A0E4219-C10A-46B1-B337-108FAB1833D6}"/>
              </a:ext>
            </a:extLst>
          </p:cNvPr>
          <p:cNvSpPr>
            <a:spLocks noGrp="1"/>
          </p:cNvSpPr>
          <p:nvPr>
            <p:ph type="ftr" sz="quarter" idx="11"/>
          </p:nvPr>
        </p:nvSpPr>
        <p:spPr/>
        <p:txBody>
          <a:bodyPr/>
          <a:lstStyle/>
          <a:p>
            <a:endParaRPr lang="fa-IR"/>
          </a:p>
        </p:txBody>
      </p:sp>
      <p:sp>
        <p:nvSpPr>
          <p:cNvPr id="5" name="Slide Number Placeholder 4">
            <a:extLst>
              <a:ext uri="{FF2B5EF4-FFF2-40B4-BE49-F238E27FC236}">
                <a16:creationId xmlns:a16="http://schemas.microsoft.com/office/drawing/2014/main" id="{8F32F9FE-EE9A-4715-B66C-1F3080070794}"/>
              </a:ext>
            </a:extLst>
          </p:cNvPr>
          <p:cNvSpPr>
            <a:spLocks noGrp="1"/>
          </p:cNvSpPr>
          <p:nvPr>
            <p:ph type="sldNum" sz="quarter" idx="12"/>
          </p:nvPr>
        </p:nvSpPr>
        <p:spPr/>
        <p:txBody>
          <a:bodyPr/>
          <a:lstStyle/>
          <a:p>
            <a:fld id="{A000037A-6F01-4DFC-8F17-C6446F758109}" type="slidenum">
              <a:rPr lang="fa-IR" smtClean="0"/>
              <a:t>‹#›</a:t>
            </a:fld>
            <a:endParaRPr lang="fa-IR"/>
          </a:p>
        </p:txBody>
      </p:sp>
    </p:spTree>
    <p:extLst>
      <p:ext uri="{BB962C8B-B14F-4D97-AF65-F5344CB8AC3E}">
        <p14:creationId xmlns:p14="http://schemas.microsoft.com/office/powerpoint/2010/main" val="2292598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C7F8D6-7115-4907-A0F7-A6D965F1DA9E}"/>
              </a:ext>
            </a:extLst>
          </p:cNvPr>
          <p:cNvSpPr>
            <a:spLocks noGrp="1"/>
          </p:cNvSpPr>
          <p:nvPr>
            <p:ph type="dt" sz="half" idx="10"/>
          </p:nvPr>
        </p:nvSpPr>
        <p:spPr/>
        <p:txBody>
          <a:bodyPr/>
          <a:lstStyle/>
          <a:p>
            <a:fld id="{58387554-BAE7-48AC-8993-E294E2CCD3BD}" type="datetimeFigureOut">
              <a:rPr lang="fa-IR" smtClean="0"/>
              <a:t>04/19/1443</a:t>
            </a:fld>
            <a:endParaRPr lang="fa-IR"/>
          </a:p>
        </p:txBody>
      </p:sp>
      <p:sp>
        <p:nvSpPr>
          <p:cNvPr id="3" name="Footer Placeholder 2">
            <a:extLst>
              <a:ext uri="{FF2B5EF4-FFF2-40B4-BE49-F238E27FC236}">
                <a16:creationId xmlns:a16="http://schemas.microsoft.com/office/drawing/2014/main" id="{479AD3FE-D182-45FA-9D79-493FC426DA1C}"/>
              </a:ext>
            </a:extLst>
          </p:cNvPr>
          <p:cNvSpPr>
            <a:spLocks noGrp="1"/>
          </p:cNvSpPr>
          <p:nvPr>
            <p:ph type="ftr" sz="quarter" idx="11"/>
          </p:nvPr>
        </p:nvSpPr>
        <p:spPr/>
        <p:txBody>
          <a:bodyPr/>
          <a:lstStyle/>
          <a:p>
            <a:endParaRPr lang="fa-IR"/>
          </a:p>
        </p:txBody>
      </p:sp>
      <p:sp>
        <p:nvSpPr>
          <p:cNvPr id="4" name="Slide Number Placeholder 3">
            <a:extLst>
              <a:ext uri="{FF2B5EF4-FFF2-40B4-BE49-F238E27FC236}">
                <a16:creationId xmlns:a16="http://schemas.microsoft.com/office/drawing/2014/main" id="{F0AEAE61-76EE-4ECB-9601-A1D086601266}"/>
              </a:ext>
            </a:extLst>
          </p:cNvPr>
          <p:cNvSpPr>
            <a:spLocks noGrp="1"/>
          </p:cNvSpPr>
          <p:nvPr>
            <p:ph type="sldNum" sz="quarter" idx="12"/>
          </p:nvPr>
        </p:nvSpPr>
        <p:spPr/>
        <p:txBody>
          <a:bodyPr/>
          <a:lstStyle/>
          <a:p>
            <a:fld id="{A000037A-6F01-4DFC-8F17-C6446F758109}" type="slidenum">
              <a:rPr lang="fa-IR" smtClean="0"/>
              <a:t>‹#›</a:t>
            </a:fld>
            <a:endParaRPr lang="fa-IR"/>
          </a:p>
        </p:txBody>
      </p:sp>
    </p:spTree>
    <p:extLst>
      <p:ext uri="{BB962C8B-B14F-4D97-AF65-F5344CB8AC3E}">
        <p14:creationId xmlns:p14="http://schemas.microsoft.com/office/powerpoint/2010/main" val="1123257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5A656-7797-4807-A2FB-1957DF58C4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Content Placeholder 2">
            <a:extLst>
              <a:ext uri="{FF2B5EF4-FFF2-40B4-BE49-F238E27FC236}">
                <a16:creationId xmlns:a16="http://schemas.microsoft.com/office/drawing/2014/main" id="{BCDD0D1A-CFA5-4E82-B5B8-1A1FA4EBBB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Text Placeholder 3">
            <a:extLst>
              <a:ext uri="{FF2B5EF4-FFF2-40B4-BE49-F238E27FC236}">
                <a16:creationId xmlns:a16="http://schemas.microsoft.com/office/drawing/2014/main" id="{77AA5413-69EA-4DEC-9D08-131579B3C7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0AF4D9-EBCC-45A6-AA97-1168E3292665}"/>
              </a:ext>
            </a:extLst>
          </p:cNvPr>
          <p:cNvSpPr>
            <a:spLocks noGrp="1"/>
          </p:cNvSpPr>
          <p:nvPr>
            <p:ph type="dt" sz="half" idx="10"/>
          </p:nvPr>
        </p:nvSpPr>
        <p:spPr/>
        <p:txBody>
          <a:bodyPr/>
          <a:lstStyle/>
          <a:p>
            <a:fld id="{58387554-BAE7-48AC-8993-E294E2CCD3BD}" type="datetimeFigureOut">
              <a:rPr lang="fa-IR" smtClean="0"/>
              <a:t>04/19/1443</a:t>
            </a:fld>
            <a:endParaRPr lang="fa-IR"/>
          </a:p>
        </p:txBody>
      </p:sp>
      <p:sp>
        <p:nvSpPr>
          <p:cNvPr id="6" name="Footer Placeholder 5">
            <a:extLst>
              <a:ext uri="{FF2B5EF4-FFF2-40B4-BE49-F238E27FC236}">
                <a16:creationId xmlns:a16="http://schemas.microsoft.com/office/drawing/2014/main" id="{A75FA390-62FC-41A1-BB7E-19221C77BE13}"/>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5E688DA0-771F-41E4-8E57-FD284E14DAC9}"/>
              </a:ext>
            </a:extLst>
          </p:cNvPr>
          <p:cNvSpPr>
            <a:spLocks noGrp="1"/>
          </p:cNvSpPr>
          <p:nvPr>
            <p:ph type="sldNum" sz="quarter" idx="12"/>
          </p:nvPr>
        </p:nvSpPr>
        <p:spPr/>
        <p:txBody>
          <a:bodyPr/>
          <a:lstStyle/>
          <a:p>
            <a:fld id="{A000037A-6F01-4DFC-8F17-C6446F758109}" type="slidenum">
              <a:rPr lang="fa-IR" smtClean="0"/>
              <a:t>‹#›</a:t>
            </a:fld>
            <a:endParaRPr lang="fa-IR"/>
          </a:p>
        </p:txBody>
      </p:sp>
    </p:spTree>
    <p:extLst>
      <p:ext uri="{BB962C8B-B14F-4D97-AF65-F5344CB8AC3E}">
        <p14:creationId xmlns:p14="http://schemas.microsoft.com/office/powerpoint/2010/main" val="2172313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3B80F-98BB-459C-B2B8-9C6282A89A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Picture Placeholder 2">
            <a:extLst>
              <a:ext uri="{FF2B5EF4-FFF2-40B4-BE49-F238E27FC236}">
                <a16:creationId xmlns:a16="http://schemas.microsoft.com/office/drawing/2014/main" id="{353F6027-7491-4A3C-A1D8-3F7B3BF515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a:extLst>
              <a:ext uri="{FF2B5EF4-FFF2-40B4-BE49-F238E27FC236}">
                <a16:creationId xmlns:a16="http://schemas.microsoft.com/office/drawing/2014/main" id="{D5607BBF-9D62-4D88-86F3-F11D0603D5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176D40-3ACE-4FC6-8448-B7A5A6824910}"/>
              </a:ext>
            </a:extLst>
          </p:cNvPr>
          <p:cNvSpPr>
            <a:spLocks noGrp="1"/>
          </p:cNvSpPr>
          <p:nvPr>
            <p:ph type="dt" sz="half" idx="10"/>
          </p:nvPr>
        </p:nvSpPr>
        <p:spPr/>
        <p:txBody>
          <a:bodyPr/>
          <a:lstStyle/>
          <a:p>
            <a:fld id="{58387554-BAE7-48AC-8993-E294E2CCD3BD}" type="datetimeFigureOut">
              <a:rPr lang="fa-IR" smtClean="0"/>
              <a:t>04/19/1443</a:t>
            </a:fld>
            <a:endParaRPr lang="fa-IR"/>
          </a:p>
        </p:txBody>
      </p:sp>
      <p:sp>
        <p:nvSpPr>
          <p:cNvPr id="6" name="Footer Placeholder 5">
            <a:extLst>
              <a:ext uri="{FF2B5EF4-FFF2-40B4-BE49-F238E27FC236}">
                <a16:creationId xmlns:a16="http://schemas.microsoft.com/office/drawing/2014/main" id="{C565443A-2E39-4F8F-9085-15C122CD54D9}"/>
              </a:ext>
            </a:extLst>
          </p:cNvPr>
          <p:cNvSpPr>
            <a:spLocks noGrp="1"/>
          </p:cNvSpPr>
          <p:nvPr>
            <p:ph type="ftr" sz="quarter" idx="11"/>
          </p:nvPr>
        </p:nvSpPr>
        <p:spPr/>
        <p:txBody>
          <a:bodyPr/>
          <a:lstStyle/>
          <a:p>
            <a:endParaRPr lang="fa-IR"/>
          </a:p>
        </p:txBody>
      </p:sp>
      <p:sp>
        <p:nvSpPr>
          <p:cNvPr id="7" name="Slide Number Placeholder 6">
            <a:extLst>
              <a:ext uri="{FF2B5EF4-FFF2-40B4-BE49-F238E27FC236}">
                <a16:creationId xmlns:a16="http://schemas.microsoft.com/office/drawing/2014/main" id="{E93949F4-B484-4CDC-A863-CBC378ADC6FB}"/>
              </a:ext>
            </a:extLst>
          </p:cNvPr>
          <p:cNvSpPr>
            <a:spLocks noGrp="1"/>
          </p:cNvSpPr>
          <p:nvPr>
            <p:ph type="sldNum" sz="quarter" idx="12"/>
          </p:nvPr>
        </p:nvSpPr>
        <p:spPr/>
        <p:txBody>
          <a:bodyPr/>
          <a:lstStyle/>
          <a:p>
            <a:fld id="{A000037A-6F01-4DFC-8F17-C6446F758109}" type="slidenum">
              <a:rPr lang="fa-IR" smtClean="0"/>
              <a:t>‹#›</a:t>
            </a:fld>
            <a:endParaRPr lang="fa-IR"/>
          </a:p>
        </p:txBody>
      </p:sp>
    </p:spTree>
    <p:extLst>
      <p:ext uri="{BB962C8B-B14F-4D97-AF65-F5344CB8AC3E}">
        <p14:creationId xmlns:p14="http://schemas.microsoft.com/office/powerpoint/2010/main" val="4220938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D6DE53B-0DA1-408C-84CA-02F7B49ACB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a-IR"/>
          </a:p>
        </p:txBody>
      </p:sp>
      <p:sp>
        <p:nvSpPr>
          <p:cNvPr id="3" name="Text Placeholder 2">
            <a:extLst>
              <a:ext uri="{FF2B5EF4-FFF2-40B4-BE49-F238E27FC236}">
                <a16:creationId xmlns:a16="http://schemas.microsoft.com/office/drawing/2014/main" id="{79A52EF3-2F03-4942-9D66-0C69F244B3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a:extLst>
              <a:ext uri="{FF2B5EF4-FFF2-40B4-BE49-F238E27FC236}">
                <a16:creationId xmlns:a16="http://schemas.microsoft.com/office/drawing/2014/main" id="{9638E5FE-9466-4BA2-AA08-A6301CAF11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387554-BAE7-48AC-8993-E294E2CCD3BD}" type="datetimeFigureOut">
              <a:rPr lang="fa-IR" smtClean="0"/>
              <a:t>04/19/1443</a:t>
            </a:fld>
            <a:endParaRPr lang="fa-IR"/>
          </a:p>
        </p:txBody>
      </p:sp>
      <p:sp>
        <p:nvSpPr>
          <p:cNvPr id="5" name="Footer Placeholder 4">
            <a:extLst>
              <a:ext uri="{FF2B5EF4-FFF2-40B4-BE49-F238E27FC236}">
                <a16:creationId xmlns:a16="http://schemas.microsoft.com/office/drawing/2014/main" id="{9802AA9D-0AEA-43BE-A838-4AC9F5C5ED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a:extLst>
              <a:ext uri="{FF2B5EF4-FFF2-40B4-BE49-F238E27FC236}">
                <a16:creationId xmlns:a16="http://schemas.microsoft.com/office/drawing/2014/main" id="{808BF99D-A8F7-44FB-9A5C-A91FE97C77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00037A-6F01-4DFC-8F17-C6446F758109}" type="slidenum">
              <a:rPr lang="fa-IR" smtClean="0"/>
              <a:t>‹#›</a:t>
            </a:fld>
            <a:endParaRPr lang="fa-IR"/>
          </a:p>
        </p:txBody>
      </p:sp>
    </p:spTree>
    <p:extLst>
      <p:ext uri="{BB962C8B-B14F-4D97-AF65-F5344CB8AC3E}">
        <p14:creationId xmlns:p14="http://schemas.microsoft.com/office/powerpoint/2010/main" val="2514972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fa.wikipedia.org/wiki/%D8%A8%DB%8C%D8%B2%D8%A7%D8%B1%DB%8C" TargetMode="External"/><Relationship Id="rId7"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fa.wikipedia.org/wiki/%D8%AC%D9%86%D8%B3%DB%8C%D8%AA" TargetMode="External"/><Relationship Id="rId5" Type="http://schemas.openxmlformats.org/officeDocument/2006/relationships/hyperlink" Target="https://fa.wikipedia.org/wiki/%D8%B2%D9%86" TargetMode="External"/><Relationship Id="rId4" Type="http://schemas.openxmlformats.org/officeDocument/2006/relationships/hyperlink" Target="https://fa.wikipedia.org/wiki/%D8%AE%D8%B4%D9%88%D9%86%D8%AA"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1E067D-A6ED-43AF-8E5F-72594A541B4C}"/>
              </a:ext>
            </a:extLst>
          </p:cNvPr>
          <p:cNvSpPr txBox="1"/>
          <p:nvPr/>
        </p:nvSpPr>
        <p:spPr>
          <a:xfrm>
            <a:off x="8166970" y="5824603"/>
            <a:ext cx="3895594" cy="923330"/>
          </a:xfrm>
          <a:prstGeom prst="rect">
            <a:avLst/>
          </a:prstGeom>
          <a:noFill/>
        </p:spPr>
        <p:txBody>
          <a:bodyPr wrap="square" rtlCol="1">
            <a:spAutoFit/>
          </a:bodyPr>
          <a:lstStyle/>
          <a:p>
            <a:pPr algn="r" rtl="1"/>
            <a:r>
              <a:rPr lang="fa-IR" dirty="0">
                <a:solidFill>
                  <a:schemeClr val="tx1">
                    <a:lumMod val="95000"/>
                    <a:lumOff val="5000"/>
                  </a:schemeClr>
                </a:solidFill>
                <a:cs typeface="B Titr" panose="00000700000000000000" pitchFamily="2" charset="-78"/>
              </a:rPr>
              <a:t>ریحانه حاج محمدی </a:t>
            </a:r>
          </a:p>
          <a:p>
            <a:pPr algn="r" rtl="1"/>
            <a:r>
              <a:rPr lang="fa-IR" dirty="0">
                <a:solidFill>
                  <a:schemeClr val="tx1">
                    <a:lumMod val="95000"/>
                    <a:lumOff val="5000"/>
                  </a:schemeClr>
                </a:solidFill>
                <a:cs typeface="B Titr" panose="00000700000000000000" pitchFamily="2" charset="-78"/>
              </a:rPr>
              <a:t>مشاور دانشکده  دخترانه حضرت فاطمه (س) کرمان</a:t>
            </a:r>
          </a:p>
        </p:txBody>
      </p:sp>
      <p:pic>
        <p:nvPicPr>
          <p:cNvPr id="3" name="Picture 2">
            <a:extLst>
              <a:ext uri="{FF2B5EF4-FFF2-40B4-BE49-F238E27FC236}">
                <a16:creationId xmlns:a16="http://schemas.microsoft.com/office/drawing/2014/main" id="{17EF5565-E393-434F-B6BC-B4F88729FE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679" y="138178"/>
            <a:ext cx="2590800" cy="1771650"/>
          </a:xfrm>
          <a:prstGeom prst="rect">
            <a:avLst/>
          </a:prstGeom>
        </p:spPr>
      </p:pic>
      <p:sp>
        <p:nvSpPr>
          <p:cNvPr id="4" name="TextBox 3">
            <a:extLst>
              <a:ext uri="{FF2B5EF4-FFF2-40B4-BE49-F238E27FC236}">
                <a16:creationId xmlns:a16="http://schemas.microsoft.com/office/drawing/2014/main" id="{0173E2AC-B395-484D-8334-6C434C2E2FF3}"/>
              </a:ext>
            </a:extLst>
          </p:cNvPr>
          <p:cNvSpPr txBox="1"/>
          <p:nvPr/>
        </p:nvSpPr>
        <p:spPr>
          <a:xfrm>
            <a:off x="6926893" y="1024003"/>
            <a:ext cx="4471792" cy="3970318"/>
          </a:xfrm>
          <a:prstGeom prst="rect">
            <a:avLst/>
          </a:prstGeom>
          <a:noFill/>
        </p:spPr>
        <p:txBody>
          <a:bodyPr wrap="square" rtlCol="1">
            <a:spAutoFit/>
          </a:bodyPr>
          <a:lstStyle/>
          <a:p>
            <a:pPr algn="r" rtl="1"/>
            <a:r>
              <a:rPr lang="fa-IR" sz="3600" dirty="0">
                <a:cs typeface="B Titr" panose="00000700000000000000" pitchFamily="2" charset="-78"/>
              </a:rPr>
              <a:t>سازمان ملل متحد روز ۲5 نوامبر (چهارم آذرماه) را </a:t>
            </a:r>
          </a:p>
          <a:p>
            <a:pPr algn="r" rtl="1"/>
            <a:r>
              <a:rPr lang="fa-IR" sz="3600" dirty="0">
                <a:cs typeface="B Titr" panose="00000700000000000000" pitchFamily="2" charset="-78"/>
              </a:rPr>
              <a:t>روز بین المللی مبارزه با خشونت علیه زنان اعلام کرده‌است.</a:t>
            </a:r>
          </a:p>
          <a:p>
            <a:pPr algn="r" rtl="1"/>
            <a:r>
              <a:rPr lang="fa-IR" sz="3600" dirty="0">
                <a:solidFill>
                  <a:schemeClr val="accent4">
                    <a:lumMod val="40000"/>
                    <a:lumOff val="60000"/>
                  </a:schemeClr>
                </a:solidFill>
                <a:cs typeface="B Titr" panose="00000700000000000000" pitchFamily="2" charset="-78"/>
              </a:rPr>
              <a:t>شعار روز جهانی</a:t>
            </a:r>
          </a:p>
          <a:p>
            <a:pPr algn="r" rtl="1"/>
            <a:r>
              <a:rPr lang="fa-IR" sz="3600" dirty="0">
                <a:cs typeface="B Titr" panose="00000700000000000000" pitchFamily="2" charset="-78"/>
              </a:rPr>
              <a:t>دنیا را نارنجی کن</a:t>
            </a:r>
          </a:p>
        </p:txBody>
      </p:sp>
      <p:pic>
        <p:nvPicPr>
          <p:cNvPr id="6" name="Picture 5">
            <a:extLst>
              <a:ext uri="{FF2B5EF4-FFF2-40B4-BE49-F238E27FC236}">
                <a16:creationId xmlns:a16="http://schemas.microsoft.com/office/drawing/2014/main" id="{97C67E77-2DC5-43BF-A010-E4C56F567FB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2166" y="1485668"/>
            <a:ext cx="4044727" cy="3800648"/>
          </a:xfrm>
          <a:prstGeom prst="rect">
            <a:avLst/>
          </a:prstGeom>
        </p:spPr>
      </p:pic>
    </p:spTree>
    <p:extLst>
      <p:ext uri="{BB962C8B-B14F-4D97-AF65-F5344CB8AC3E}">
        <p14:creationId xmlns:p14="http://schemas.microsoft.com/office/powerpoint/2010/main" val="4201875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1E067D-A6ED-43AF-8E5F-72594A541B4C}"/>
              </a:ext>
            </a:extLst>
          </p:cNvPr>
          <p:cNvSpPr txBox="1"/>
          <p:nvPr/>
        </p:nvSpPr>
        <p:spPr>
          <a:xfrm>
            <a:off x="8166970" y="5824603"/>
            <a:ext cx="3895594" cy="923330"/>
          </a:xfrm>
          <a:prstGeom prst="rect">
            <a:avLst/>
          </a:prstGeom>
          <a:noFill/>
        </p:spPr>
        <p:txBody>
          <a:bodyPr wrap="square" rtlCol="1">
            <a:spAutoFit/>
          </a:bodyPr>
          <a:lstStyle/>
          <a:p>
            <a:pPr algn="r" rtl="1"/>
            <a:r>
              <a:rPr lang="fa-IR" dirty="0">
                <a:solidFill>
                  <a:schemeClr val="tx1">
                    <a:lumMod val="95000"/>
                    <a:lumOff val="5000"/>
                  </a:schemeClr>
                </a:solidFill>
                <a:cs typeface="B Titr" panose="00000700000000000000" pitchFamily="2" charset="-78"/>
              </a:rPr>
              <a:t>ریحانه حاج محمدی </a:t>
            </a:r>
          </a:p>
          <a:p>
            <a:pPr algn="r" rtl="1"/>
            <a:r>
              <a:rPr lang="fa-IR" dirty="0">
                <a:solidFill>
                  <a:schemeClr val="tx1">
                    <a:lumMod val="95000"/>
                    <a:lumOff val="5000"/>
                  </a:schemeClr>
                </a:solidFill>
                <a:cs typeface="B Titr" panose="00000700000000000000" pitchFamily="2" charset="-78"/>
              </a:rPr>
              <a:t>مشاور دانشکده  دخترانه حضرت فاطمه (س) کرمان</a:t>
            </a:r>
          </a:p>
        </p:txBody>
      </p:sp>
      <p:pic>
        <p:nvPicPr>
          <p:cNvPr id="3" name="Picture 2">
            <a:extLst>
              <a:ext uri="{FF2B5EF4-FFF2-40B4-BE49-F238E27FC236}">
                <a16:creationId xmlns:a16="http://schemas.microsoft.com/office/drawing/2014/main" id="{17EF5565-E393-434F-B6BC-B4F88729FE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679" y="138178"/>
            <a:ext cx="2590800" cy="1771650"/>
          </a:xfrm>
          <a:prstGeom prst="rect">
            <a:avLst/>
          </a:prstGeom>
        </p:spPr>
      </p:pic>
      <p:sp>
        <p:nvSpPr>
          <p:cNvPr id="5" name="TextBox 4">
            <a:extLst>
              <a:ext uri="{FF2B5EF4-FFF2-40B4-BE49-F238E27FC236}">
                <a16:creationId xmlns:a16="http://schemas.microsoft.com/office/drawing/2014/main" id="{DA420849-F786-4E8B-A80B-E163EF33D0DA}"/>
              </a:ext>
            </a:extLst>
          </p:cNvPr>
          <p:cNvSpPr txBox="1"/>
          <p:nvPr/>
        </p:nvSpPr>
        <p:spPr>
          <a:xfrm>
            <a:off x="3457184" y="1052186"/>
            <a:ext cx="8254652" cy="2677656"/>
          </a:xfrm>
          <a:prstGeom prst="rect">
            <a:avLst/>
          </a:prstGeom>
          <a:noFill/>
        </p:spPr>
        <p:txBody>
          <a:bodyPr wrap="square" rtlCol="1">
            <a:spAutoFit/>
          </a:bodyPr>
          <a:lstStyle/>
          <a:p>
            <a:pPr algn="r" rtl="1"/>
            <a:r>
              <a:rPr lang="fa-IR" sz="2400" dirty="0">
                <a:cs typeface="B Titr" panose="00000700000000000000" pitchFamily="2" charset="-78"/>
              </a:rPr>
              <a:t>خشونت جنسیتی علیه زنان همچنان به عنوان یک نگرانی قابل ملاحظه ای برای سلامت عموم و نقض حقوق بشر به شمار می رود. در حالی که زنان و دختران در مکان های خصوصی و عمومی در معرض خشونت قرار می گیرند، گزارش دفتر مقابله با مواد مخدر و جرم سازمان ملل متحد پیرامون مطالعه جهانی در خصوص قتل و آدم کشی، که در سال 2019 به چاپ رسید، نشان داد که خانه همچنان به عنوان خطرناک ترین محل برای آنها به شمار می رود. </a:t>
            </a:r>
          </a:p>
        </p:txBody>
      </p:sp>
      <p:pic>
        <p:nvPicPr>
          <p:cNvPr id="7" name="Picture 6">
            <a:extLst>
              <a:ext uri="{FF2B5EF4-FFF2-40B4-BE49-F238E27FC236}">
                <a16:creationId xmlns:a16="http://schemas.microsoft.com/office/drawing/2014/main" id="{F02F1AC8-E179-49A0-8E0C-E72908AD8E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12881" y="3729842"/>
            <a:ext cx="8734033" cy="1733550"/>
          </a:xfrm>
          <a:prstGeom prst="rect">
            <a:avLst/>
          </a:prstGeom>
        </p:spPr>
      </p:pic>
    </p:spTree>
    <p:extLst>
      <p:ext uri="{BB962C8B-B14F-4D97-AF65-F5344CB8AC3E}">
        <p14:creationId xmlns:p14="http://schemas.microsoft.com/office/powerpoint/2010/main" val="3272062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1E067D-A6ED-43AF-8E5F-72594A541B4C}"/>
              </a:ext>
            </a:extLst>
          </p:cNvPr>
          <p:cNvSpPr txBox="1"/>
          <p:nvPr/>
        </p:nvSpPr>
        <p:spPr>
          <a:xfrm>
            <a:off x="8166970" y="5824603"/>
            <a:ext cx="3895594" cy="923330"/>
          </a:xfrm>
          <a:prstGeom prst="rect">
            <a:avLst/>
          </a:prstGeom>
          <a:noFill/>
        </p:spPr>
        <p:txBody>
          <a:bodyPr wrap="square" rtlCol="1">
            <a:spAutoFit/>
          </a:bodyPr>
          <a:lstStyle/>
          <a:p>
            <a:pPr algn="r" rtl="1"/>
            <a:r>
              <a:rPr lang="fa-IR" dirty="0">
                <a:solidFill>
                  <a:schemeClr val="tx1">
                    <a:lumMod val="95000"/>
                    <a:lumOff val="5000"/>
                  </a:schemeClr>
                </a:solidFill>
                <a:cs typeface="B Titr" panose="00000700000000000000" pitchFamily="2" charset="-78"/>
              </a:rPr>
              <a:t>ریحانه حاج محمدی </a:t>
            </a:r>
          </a:p>
          <a:p>
            <a:pPr algn="r" rtl="1"/>
            <a:r>
              <a:rPr lang="fa-IR" dirty="0">
                <a:solidFill>
                  <a:schemeClr val="tx1">
                    <a:lumMod val="95000"/>
                    <a:lumOff val="5000"/>
                  </a:schemeClr>
                </a:solidFill>
                <a:cs typeface="B Titr" panose="00000700000000000000" pitchFamily="2" charset="-78"/>
              </a:rPr>
              <a:t>مشاور دانشکده  دخترانه حضرت فاطمه (س) کرمان</a:t>
            </a:r>
          </a:p>
        </p:txBody>
      </p:sp>
      <p:pic>
        <p:nvPicPr>
          <p:cNvPr id="3" name="Picture 2">
            <a:extLst>
              <a:ext uri="{FF2B5EF4-FFF2-40B4-BE49-F238E27FC236}">
                <a16:creationId xmlns:a16="http://schemas.microsoft.com/office/drawing/2014/main" id="{17EF5565-E393-434F-B6BC-B4F88729FE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679" y="138178"/>
            <a:ext cx="2590800" cy="1771650"/>
          </a:xfrm>
          <a:prstGeom prst="rect">
            <a:avLst/>
          </a:prstGeom>
        </p:spPr>
      </p:pic>
      <p:sp>
        <p:nvSpPr>
          <p:cNvPr id="4" name="TextBox 3">
            <a:extLst>
              <a:ext uri="{FF2B5EF4-FFF2-40B4-BE49-F238E27FC236}">
                <a16:creationId xmlns:a16="http://schemas.microsoft.com/office/drawing/2014/main" id="{35247A2E-BC08-4A9A-BA4A-E4B737129706}"/>
              </a:ext>
            </a:extLst>
          </p:cNvPr>
          <p:cNvSpPr txBox="1"/>
          <p:nvPr/>
        </p:nvSpPr>
        <p:spPr>
          <a:xfrm>
            <a:off x="3407079" y="1365337"/>
            <a:ext cx="8116866" cy="2246769"/>
          </a:xfrm>
          <a:prstGeom prst="rect">
            <a:avLst/>
          </a:prstGeom>
          <a:noFill/>
        </p:spPr>
        <p:txBody>
          <a:bodyPr wrap="square" rtlCol="1">
            <a:spAutoFit/>
          </a:bodyPr>
          <a:lstStyle/>
          <a:p>
            <a:pPr algn="r" rtl="1"/>
            <a:r>
              <a:rPr lang="fa-IR" sz="2000" b="1" dirty="0">
                <a:cs typeface="B Titr" panose="00000700000000000000" pitchFamily="2" charset="-78"/>
              </a:rPr>
              <a:t>خشونت علیه زنان</a:t>
            </a:r>
            <a:r>
              <a:rPr lang="fa-IR" sz="2000" dirty="0">
                <a:cs typeface="B Titr" panose="00000700000000000000" pitchFamily="2" charset="-78"/>
              </a:rPr>
              <a:t> اصطلاحی تخصصی است که مانند جنایت برپایه</a:t>
            </a:r>
            <a:r>
              <a:rPr lang="fa-IR" sz="2000" dirty="0">
                <a:solidFill>
                  <a:schemeClr val="accent4">
                    <a:lumMod val="60000"/>
                    <a:lumOff val="40000"/>
                  </a:schemeClr>
                </a:solidFill>
                <a:cs typeface="B Titr" panose="00000700000000000000" pitchFamily="2" charset="-78"/>
              </a:rPr>
              <a:t> </a:t>
            </a:r>
            <a:r>
              <a:rPr lang="fa-IR" sz="2000" dirty="0">
                <a:solidFill>
                  <a:schemeClr val="accent4">
                    <a:lumMod val="60000"/>
                    <a:lumOff val="40000"/>
                  </a:schemeClr>
                </a:solidFill>
                <a:cs typeface="B Titr" panose="00000700000000000000" pitchFamily="2" charset="-78"/>
                <a:hlinkClick r:id="rId3" tooltip="بیزاری">
                  <a:extLst>
                    <a:ext uri="{A12FA001-AC4F-418D-AE19-62706E023703}">
                      <ahyp:hlinkClr xmlns:ahyp="http://schemas.microsoft.com/office/drawing/2018/hyperlinkcolor" val="tx"/>
                    </a:ext>
                  </a:extLst>
                </a:hlinkClick>
              </a:rPr>
              <a:t>بیزاری</a:t>
            </a:r>
            <a:r>
              <a:rPr lang="fa-IR" sz="2000" dirty="0">
                <a:cs typeface="B Titr" panose="00000700000000000000" pitchFamily="2" charset="-78"/>
              </a:rPr>
              <a:t>، برای توصیف کلی کارهای</a:t>
            </a:r>
            <a:r>
              <a:rPr lang="fa-IR" sz="2000" dirty="0">
                <a:solidFill>
                  <a:schemeClr val="accent4">
                    <a:lumMod val="60000"/>
                    <a:lumOff val="40000"/>
                  </a:schemeClr>
                </a:solidFill>
                <a:cs typeface="B Titr" panose="00000700000000000000" pitchFamily="2" charset="-78"/>
              </a:rPr>
              <a:t> </a:t>
            </a:r>
            <a:r>
              <a:rPr lang="fa-IR" sz="2000" dirty="0">
                <a:solidFill>
                  <a:schemeClr val="accent4">
                    <a:lumMod val="60000"/>
                    <a:lumOff val="40000"/>
                  </a:schemeClr>
                </a:solidFill>
                <a:cs typeface="B Titr" panose="00000700000000000000" pitchFamily="2" charset="-78"/>
                <a:hlinkClick r:id="rId4" tooltip="خشونت">
                  <a:extLst>
                    <a:ext uri="{A12FA001-AC4F-418D-AE19-62706E023703}">
                      <ahyp:hlinkClr xmlns:ahyp="http://schemas.microsoft.com/office/drawing/2018/hyperlinkcolor" val="tx"/>
                    </a:ext>
                  </a:extLst>
                </a:hlinkClick>
              </a:rPr>
              <a:t>خشونت‌آمیز</a:t>
            </a:r>
            <a:r>
              <a:rPr lang="fa-IR" sz="2000" dirty="0">
                <a:solidFill>
                  <a:schemeClr val="accent4">
                    <a:lumMod val="60000"/>
                    <a:lumOff val="40000"/>
                  </a:schemeClr>
                </a:solidFill>
                <a:cs typeface="B Titr" panose="00000700000000000000" pitchFamily="2" charset="-78"/>
              </a:rPr>
              <a:t> </a:t>
            </a:r>
            <a:r>
              <a:rPr lang="fa-IR" sz="2000" dirty="0">
                <a:cs typeface="B Titr" panose="00000700000000000000" pitchFamily="2" charset="-78"/>
              </a:rPr>
              <a:t>علیه </a:t>
            </a:r>
            <a:r>
              <a:rPr lang="fa-IR" sz="2000" dirty="0">
                <a:solidFill>
                  <a:schemeClr val="accent4">
                    <a:lumMod val="60000"/>
                    <a:lumOff val="40000"/>
                  </a:schemeClr>
                </a:solidFill>
                <a:cs typeface="B Titr" panose="00000700000000000000" pitchFamily="2" charset="-78"/>
                <a:hlinkClick r:id="rId5" tooltip="زن">
                  <a:extLst>
                    <a:ext uri="{A12FA001-AC4F-418D-AE19-62706E023703}">
                      <ahyp:hlinkClr xmlns:ahyp="http://schemas.microsoft.com/office/drawing/2018/hyperlinkcolor" val="tx"/>
                    </a:ext>
                  </a:extLst>
                </a:hlinkClick>
              </a:rPr>
              <a:t>زنان</a:t>
            </a:r>
            <a:r>
              <a:rPr lang="fa-IR" sz="2000" dirty="0">
                <a:cs typeface="B Titr" panose="00000700000000000000" pitchFamily="2" charset="-78"/>
              </a:rPr>
              <a:t> به کار می‌رود. </a:t>
            </a:r>
          </a:p>
          <a:p>
            <a:pPr algn="r" rtl="1"/>
            <a:r>
              <a:rPr lang="fa-IR" sz="2000" dirty="0">
                <a:cs typeface="B Titr" panose="00000700000000000000" pitchFamily="2" charset="-78"/>
              </a:rPr>
              <a:t>این شکل از خشونت علیه گروه خاصی از مردم اعمال می‌شود و </a:t>
            </a:r>
            <a:r>
              <a:rPr lang="fa-IR" sz="2000" dirty="0">
                <a:solidFill>
                  <a:schemeClr val="accent4">
                    <a:lumMod val="60000"/>
                    <a:lumOff val="40000"/>
                  </a:schemeClr>
                </a:solidFill>
                <a:cs typeface="B Titr" panose="00000700000000000000" pitchFamily="2" charset="-78"/>
                <a:hlinkClick r:id="rId6" tooltip="جنسیت">
                  <a:extLst>
                    <a:ext uri="{A12FA001-AC4F-418D-AE19-62706E023703}">
                      <ahyp:hlinkClr xmlns:ahyp="http://schemas.microsoft.com/office/drawing/2018/hyperlinkcolor" val="tx"/>
                    </a:ext>
                  </a:extLst>
                </a:hlinkClick>
              </a:rPr>
              <a:t>جنسیت</a:t>
            </a:r>
            <a:r>
              <a:rPr lang="fa-IR" sz="2000" dirty="0">
                <a:cs typeface="B Titr" panose="00000700000000000000" pitchFamily="2" charset="-78"/>
              </a:rPr>
              <a:t> قربانی، پایه اصلی خشونت است. سازمان‌ها و کشورهای جهان می‌کوشند با برنامه‌های گوناگون با خشونت علیه زنان مبارزه کنند. سازمان ملل متحد روز ۲5 نوامبر (چهارم آذرماه) را </a:t>
            </a:r>
          </a:p>
          <a:p>
            <a:pPr algn="r" rtl="1"/>
            <a:r>
              <a:rPr lang="fa-IR" sz="2000" dirty="0">
                <a:cs typeface="B Titr" panose="00000700000000000000" pitchFamily="2" charset="-78"/>
              </a:rPr>
              <a:t>روز بین المللی مبارزه با خشونت علیه زنان اعلام کرده‌است.</a:t>
            </a:r>
          </a:p>
          <a:p>
            <a:pPr algn="r" rtl="1"/>
            <a:endParaRPr lang="fa-IR" sz="2000" dirty="0">
              <a:cs typeface="B Titr" panose="00000700000000000000" pitchFamily="2" charset="-78"/>
            </a:endParaRPr>
          </a:p>
        </p:txBody>
      </p:sp>
      <p:pic>
        <p:nvPicPr>
          <p:cNvPr id="6" name="Picture 5">
            <a:extLst>
              <a:ext uri="{FF2B5EF4-FFF2-40B4-BE49-F238E27FC236}">
                <a16:creationId xmlns:a16="http://schemas.microsoft.com/office/drawing/2014/main" id="{9F9A0015-6323-477D-B7D0-DAB7CF47BA7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367424" y="3861735"/>
            <a:ext cx="6511447" cy="1514475"/>
          </a:xfrm>
          <a:prstGeom prst="rect">
            <a:avLst/>
          </a:prstGeom>
        </p:spPr>
      </p:pic>
    </p:spTree>
    <p:extLst>
      <p:ext uri="{BB962C8B-B14F-4D97-AF65-F5344CB8AC3E}">
        <p14:creationId xmlns:p14="http://schemas.microsoft.com/office/powerpoint/2010/main" val="3913718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1E067D-A6ED-43AF-8E5F-72594A541B4C}"/>
              </a:ext>
            </a:extLst>
          </p:cNvPr>
          <p:cNvSpPr txBox="1"/>
          <p:nvPr/>
        </p:nvSpPr>
        <p:spPr>
          <a:xfrm>
            <a:off x="8166970" y="5824603"/>
            <a:ext cx="3895594" cy="923330"/>
          </a:xfrm>
          <a:prstGeom prst="rect">
            <a:avLst/>
          </a:prstGeom>
          <a:noFill/>
        </p:spPr>
        <p:txBody>
          <a:bodyPr wrap="square" rtlCol="1">
            <a:spAutoFit/>
          </a:bodyPr>
          <a:lstStyle/>
          <a:p>
            <a:pPr algn="r" rtl="1"/>
            <a:r>
              <a:rPr lang="fa-IR" dirty="0">
                <a:solidFill>
                  <a:schemeClr val="tx1">
                    <a:lumMod val="95000"/>
                    <a:lumOff val="5000"/>
                  </a:schemeClr>
                </a:solidFill>
                <a:cs typeface="B Titr" panose="00000700000000000000" pitchFamily="2" charset="-78"/>
              </a:rPr>
              <a:t>ریحانه حاج محمدی </a:t>
            </a:r>
          </a:p>
          <a:p>
            <a:pPr algn="r" rtl="1"/>
            <a:r>
              <a:rPr lang="fa-IR" dirty="0">
                <a:solidFill>
                  <a:schemeClr val="tx1">
                    <a:lumMod val="95000"/>
                    <a:lumOff val="5000"/>
                  </a:schemeClr>
                </a:solidFill>
                <a:cs typeface="B Titr" panose="00000700000000000000" pitchFamily="2" charset="-78"/>
              </a:rPr>
              <a:t>مشاور دانشکده  دخترانه حضرت فاطمه (س) کرمان</a:t>
            </a:r>
          </a:p>
        </p:txBody>
      </p:sp>
      <p:pic>
        <p:nvPicPr>
          <p:cNvPr id="3" name="Picture 2">
            <a:extLst>
              <a:ext uri="{FF2B5EF4-FFF2-40B4-BE49-F238E27FC236}">
                <a16:creationId xmlns:a16="http://schemas.microsoft.com/office/drawing/2014/main" id="{17EF5565-E393-434F-B6BC-B4F88729FE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679" y="138178"/>
            <a:ext cx="2590800" cy="1771650"/>
          </a:xfrm>
          <a:prstGeom prst="rect">
            <a:avLst/>
          </a:prstGeom>
        </p:spPr>
      </p:pic>
      <p:sp>
        <p:nvSpPr>
          <p:cNvPr id="4" name="TextBox 3">
            <a:extLst>
              <a:ext uri="{FF2B5EF4-FFF2-40B4-BE49-F238E27FC236}">
                <a16:creationId xmlns:a16="http://schemas.microsoft.com/office/drawing/2014/main" id="{ED47329D-BD32-475F-A0B5-EBC8FE7BBA1F}"/>
              </a:ext>
            </a:extLst>
          </p:cNvPr>
          <p:cNvSpPr txBox="1"/>
          <p:nvPr/>
        </p:nvSpPr>
        <p:spPr>
          <a:xfrm>
            <a:off x="2797479" y="1139868"/>
            <a:ext cx="8701414" cy="2677656"/>
          </a:xfrm>
          <a:prstGeom prst="rect">
            <a:avLst/>
          </a:prstGeom>
          <a:noFill/>
        </p:spPr>
        <p:txBody>
          <a:bodyPr wrap="square" rtlCol="1">
            <a:spAutoFit/>
          </a:bodyPr>
          <a:lstStyle/>
          <a:p>
            <a:pPr algn="r" rtl="1"/>
            <a:r>
              <a:rPr lang="fa-IR" sz="2400" dirty="0">
                <a:cs typeface="B Titr" panose="00000700000000000000" pitchFamily="2" charset="-78"/>
              </a:rPr>
              <a:t>مجمع عمومی سازمان ملل متحد </a:t>
            </a:r>
            <a:r>
              <a:rPr lang="fa-IR" sz="2400" i="1" dirty="0">
                <a:cs typeface="B Titr" panose="00000700000000000000" pitchFamily="2" charset="-78"/>
              </a:rPr>
              <a:t>خشونت علیه زنان</a:t>
            </a:r>
            <a:r>
              <a:rPr lang="fa-IR" sz="2400" dirty="0">
                <a:cs typeface="B Titr" panose="00000700000000000000" pitchFamily="2" charset="-78"/>
              </a:rPr>
              <a:t> را </a:t>
            </a:r>
            <a:r>
              <a:rPr lang="fa-IR" sz="2400" dirty="0">
                <a:solidFill>
                  <a:schemeClr val="accent4"/>
                </a:solidFill>
                <a:cs typeface="B Titr" panose="00000700000000000000" pitchFamily="2" charset="-78"/>
              </a:rPr>
              <a:t>«هرگونه عمل خشونت‌آمیز بر پایه جنسیت که بتواند منجر به آسیب فیزیکی (بدنی)، جنسی یا روانی زنان بشود» تعریف کرده‌است که شامل «تهدید به این کارها، اعمال اجبار، یا سلب مستبدانه آزادی (چه در اجتماع و چه در زندگی شخصی)» </a:t>
            </a:r>
            <a:r>
              <a:rPr lang="fa-IR" sz="2400" dirty="0">
                <a:cs typeface="B Titr" panose="00000700000000000000" pitchFamily="2" charset="-78"/>
              </a:rPr>
              <a:t>می‌شود.</a:t>
            </a:r>
          </a:p>
          <a:p>
            <a:pPr algn="r" rtl="1"/>
            <a:r>
              <a:rPr lang="fa-IR" sz="2400" dirty="0">
                <a:cs typeface="B Titr" panose="00000700000000000000" pitchFamily="2" charset="-78"/>
              </a:rPr>
              <a:t>همچنین هرگونه رفتار خشن وابسته به جنسیت که موجب آسیب جسمی، جنسی، روجی و رنج زنان شود را </a:t>
            </a:r>
            <a:r>
              <a:rPr lang="fa-IR" sz="2400" i="1" dirty="0">
                <a:cs typeface="B Titr" panose="00000700000000000000" pitchFamily="2" charset="-78"/>
              </a:rPr>
              <a:t>خشونت علیه زن</a:t>
            </a:r>
            <a:r>
              <a:rPr lang="fa-IR" sz="2400" dirty="0">
                <a:cs typeface="B Titr" panose="00000700000000000000" pitchFamily="2" charset="-78"/>
              </a:rPr>
              <a:t> می‌گویند. این خشونت می‌تواند با تهدید، اجبار یا سلب اختیار و آزادی، به‌صورت پنهان یا آشکار انجام شود.</a:t>
            </a:r>
          </a:p>
        </p:txBody>
      </p:sp>
      <p:pic>
        <p:nvPicPr>
          <p:cNvPr id="6" name="Picture 5">
            <a:extLst>
              <a:ext uri="{FF2B5EF4-FFF2-40B4-BE49-F238E27FC236}">
                <a16:creationId xmlns:a16="http://schemas.microsoft.com/office/drawing/2014/main" id="{E835D445-24DA-4878-ADAF-6E0F167B47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29126" y="4176778"/>
            <a:ext cx="4872299" cy="1647825"/>
          </a:xfrm>
          <a:prstGeom prst="rect">
            <a:avLst/>
          </a:prstGeom>
        </p:spPr>
      </p:pic>
    </p:spTree>
    <p:extLst>
      <p:ext uri="{BB962C8B-B14F-4D97-AF65-F5344CB8AC3E}">
        <p14:creationId xmlns:p14="http://schemas.microsoft.com/office/powerpoint/2010/main" val="2371951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1E067D-A6ED-43AF-8E5F-72594A541B4C}"/>
              </a:ext>
            </a:extLst>
          </p:cNvPr>
          <p:cNvSpPr txBox="1"/>
          <p:nvPr/>
        </p:nvSpPr>
        <p:spPr>
          <a:xfrm>
            <a:off x="8166970" y="5824603"/>
            <a:ext cx="3895594" cy="923330"/>
          </a:xfrm>
          <a:prstGeom prst="rect">
            <a:avLst/>
          </a:prstGeom>
          <a:noFill/>
        </p:spPr>
        <p:txBody>
          <a:bodyPr wrap="square" rtlCol="1">
            <a:spAutoFit/>
          </a:bodyPr>
          <a:lstStyle/>
          <a:p>
            <a:pPr algn="r" rtl="1"/>
            <a:r>
              <a:rPr lang="fa-IR" dirty="0">
                <a:solidFill>
                  <a:schemeClr val="tx1">
                    <a:lumMod val="95000"/>
                    <a:lumOff val="5000"/>
                  </a:schemeClr>
                </a:solidFill>
                <a:cs typeface="B Titr" panose="00000700000000000000" pitchFamily="2" charset="-78"/>
              </a:rPr>
              <a:t>ریحانه حاج محمدی </a:t>
            </a:r>
          </a:p>
          <a:p>
            <a:pPr algn="r" rtl="1"/>
            <a:r>
              <a:rPr lang="fa-IR" dirty="0">
                <a:solidFill>
                  <a:schemeClr val="tx1">
                    <a:lumMod val="95000"/>
                    <a:lumOff val="5000"/>
                  </a:schemeClr>
                </a:solidFill>
                <a:cs typeface="B Titr" panose="00000700000000000000" pitchFamily="2" charset="-78"/>
              </a:rPr>
              <a:t>مشاور دانشکده  دخترانه حضرت فاطمه (س) کرمان</a:t>
            </a:r>
          </a:p>
        </p:txBody>
      </p:sp>
      <p:pic>
        <p:nvPicPr>
          <p:cNvPr id="3" name="Picture 2">
            <a:extLst>
              <a:ext uri="{FF2B5EF4-FFF2-40B4-BE49-F238E27FC236}">
                <a16:creationId xmlns:a16="http://schemas.microsoft.com/office/drawing/2014/main" id="{17EF5565-E393-434F-B6BC-B4F88729FE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679" y="138178"/>
            <a:ext cx="2590800" cy="1771650"/>
          </a:xfrm>
          <a:prstGeom prst="rect">
            <a:avLst/>
          </a:prstGeom>
        </p:spPr>
      </p:pic>
      <p:sp>
        <p:nvSpPr>
          <p:cNvPr id="4" name="TextBox 3">
            <a:extLst>
              <a:ext uri="{FF2B5EF4-FFF2-40B4-BE49-F238E27FC236}">
                <a16:creationId xmlns:a16="http://schemas.microsoft.com/office/drawing/2014/main" id="{2E1EE11C-B8F2-4E30-B31F-C6C21DA52FAE}"/>
              </a:ext>
            </a:extLst>
          </p:cNvPr>
          <p:cNvSpPr txBox="1"/>
          <p:nvPr/>
        </p:nvSpPr>
        <p:spPr>
          <a:xfrm>
            <a:off x="3131507" y="1002082"/>
            <a:ext cx="8768219" cy="4401205"/>
          </a:xfrm>
          <a:prstGeom prst="rect">
            <a:avLst/>
          </a:prstGeom>
          <a:noFill/>
        </p:spPr>
        <p:txBody>
          <a:bodyPr wrap="square" rtlCol="1">
            <a:spAutoFit/>
          </a:bodyPr>
          <a:lstStyle/>
          <a:p>
            <a:pPr algn="r" rtl="1"/>
            <a:r>
              <a:rPr lang="fa-IR" sz="2000" dirty="0">
                <a:cs typeface="B Titr" panose="00000700000000000000" pitchFamily="2" charset="-78"/>
              </a:rPr>
              <a:t>عوامل مؤثر </a:t>
            </a:r>
            <a:r>
              <a:rPr lang="fa-IR" sz="2000" dirty="0">
                <a:solidFill>
                  <a:schemeClr val="accent4">
                    <a:lumMod val="60000"/>
                    <a:lumOff val="40000"/>
                  </a:schemeClr>
                </a:solidFill>
                <a:cs typeface="B Titr" panose="00000700000000000000" pitchFamily="2" charset="-78"/>
              </a:rPr>
              <a:t>بر خشونت علیه زنان </a:t>
            </a:r>
            <a:r>
              <a:rPr lang="fa-IR" sz="2000" dirty="0">
                <a:cs typeface="B Titr" panose="00000700000000000000" pitchFamily="2" charset="-78"/>
              </a:rPr>
              <a:t>در ایران را می‌توان چنین برشمرد:</a:t>
            </a:r>
          </a:p>
          <a:p>
            <a:pPr algn="r" rtl="1"/>
            <a:endParaRPr lang="fa-IR" sz="2000" dirty="0">
              <a:cs typeface="B Titr" panose="00000700000000000000" pitchFamily="2" charset="-78"/>
            </a:endParaRPr>
          </a:p>
          <a:p>
            <a:pPr algn="r" rtl="1"/>
            <a:r>
              <a:rPr lang="fa-IR" sz="2000" b="1" dirty="0">
                <a:cs typeface="B Titr" panose="00000700000000000000" pitchFamily="2" charset="-78"/>
              </a:rPr>
              <a:t>عوامل زمینه‌ای</a:t>
            </a:r>
            <a:r>
              <a:rPr lang="fa-IR" sz="2000" dirty="0">
                <a:cs typeface="B Titr" panose="00000700000000000000" pitchFamily="2" charset="-78"/>
              </a:rPr>
              <a:t>: همچون سن، تعداد فرزندان، محل تولد</a:t>
            </a:r>
          </a:p>
          <a:p>
            <a:pPr algn="r" rtl="1"/>
            <a:endParaRPr lang="fa-IR" sz="2000" dirty="0">
              <a:cs typeface="B Titr" panose="00000700000000000000" pitchFamily="2" charset="-78"/>
            </a:endParaRPr>
          </a:p>
          <a:p>
            <a:pPr algn="ctr" rtl="1"/>
            <a:r>
              <a:rPr lang="fa-IR" sz="2000" b="1" dirty="0">
                <a:cs typeface="B Titr" panose="00000700000000000000" pitchFamily="2" charset="-78"/>
              </a:rPr>
              <a:t>عوامل اجتماعی</a:t>
            </a:r>
            <a:r>
              <a:rPr lang="fa-IR" sz="2000" dirty="0">
                <a:cs typeface="B Titr" panose="00000700000000000000" pitchFamily="2" charset="-78"/>
              </a:rPr>
              <a:t>: همچون میزان تحصیل، اعتیاد و نوع شغل  همسر</a:t>
            </a:r>
          </a:p>
          <a:p>
            <a:pPr algn="ctr" rtl="1"/>
            <a:endParaRPr lang="fa-IR" sz="2000" dirty="0">
              <a:cs typeface="B Titr" panose="00000700000000000000" pitchFamily="2" charset="-78"/>
            </a:endParaRPr>
          </a:p>
          <a:p>
            <a:pPr algn="r" rtl="1"/>
            <a:r>
              <a:rPr lang="fa-IR" sz="2000" b="1" dirty="0">
                <a:cs typeface="B Titr" panose="00000700000000000000" pitchFamily="2" charset="-78"/>
              </a:rPr>
              <a:t>عوامل فرهنگی</a:t>
            </a:r>
            <a:r>
              <a:rPr lang="fa-IR" sz="2000" dirty="0">
                <a:cs typeface="B Titr" panose="00000700000000000000" pitchFamily="2" charset="-78"/>
              </a:rPr>
              <a:t>: همچون قومیت زوجین، اعتقادات و باورهای دینی، فرادست‌انگاری مرد، تربیت خانوادگی، فرهنگ محل زیست</a:t>
            </a:r>
          </a:p>
          <a:p>
            <a:pPr algn="r" rtl="1"/>
            <a:endParaRPr lang="fa-IR" sz="2000" dirty="0">
              <a:cs typeface="B Titr" panose="00000700000000000000" pitchFamily="2" charset="-78"/>
            </a:endParaRPr>
          </a:p>
          <a:p>
            <a:pPr algn="ctr" rtl="1"/>
            <a:r>
              <a:rPr lang="fa-IR" sz="2000" b="1" dirty="0">
                <a:cs typeface="B Titr" panose="00000700000000000000" pitchFamily="2" charset="-78"/>
              </a:rPr>
              <a:t>عوامل اقتصادی</a:t>
            </a:r>
            <a:r>
              <a:rPr lang="fa-IR" sz="2000" dirty="0">
                <a:cs typeface="B Titr" panose="00000700000000000000" pitchFamily="2" charset="-78"/>
              </a:rPr>
              <a:t>: همچون میزان درآمد، میزان ثروت و دارایی، مسکن</a:t>
            </a:r>
          </a:p>
          <a:p>
            <a:pPr algn="r" rtl="1"/>
            <a:endParaRPr lang="fa-IR" sz="2000" dirty="0">
              <a:cs typeface="B Titr" panose="00000700000000000000" pitchFamily="2" charset="-78"/>
            </a:endParaRPr>
          </a:p>
          <a:p>
            <a:pPr algn="r" rtl="1"/>
            <a:r>
              <a:rPr lang="fa-IR" sz="2000" b="1" dirty="0">
                <a:cs typeface="B Titr" panose="00000700000000000000" pitchFamily="2" charset="-78"/>
              </a:rPr>
              <a:t>عوامل خانوادگی</a:t>
            </a:r>
            <a:r>
              <a:rPr lang="fa-IR" sz="2000" dirty="0">
                <a:cs typeface="B Titr" panose="00000700000000000000" pitchFamily="2" charset="-78"/>
              </a:rPr>
              <a:t>: همچون پدرسالاری در خانواده همسر، مشاهده خشونت در خانواده همسر، تجربه خشونت در خانواده همسر</a:t>
            </a:r>
          </a:p>
          <a:p>
            <a:pPr algn="r" rtl="1"/>
            <a:endParaRPr lang="fa-IR" sz="2000" dirty="0">
              <a:cs typeface="B Titr" panose="00000700000000000000" pitchFamily="2" charset="-78"/>
            </a:endParaRPr>
          </a:p>
        </p:txBody>
      </p:sp>
      <p:pic>
        <p:nvPicPr>
          <p:cNvPr id="6" name="Picture 5">
            <a:extLst>
              <a:ext uri="{FF2B5EF4-FFF2-40B4-BE49-F238E27FC236}">
                <a16:creationId xmlns:a16="http://schemas.microsoft.com/office/drawing/2014/main" id="{58CBE21A-6709-4534-8A16-8D6BC80747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9676" y="4754740"/>
            <a:ext cx="3105085" cy="1752600"/>
          </a:xfrm>
          <a:prstGeom prst="rect">
            <a:avLst/>
          </a:prstGeom>
        </p:spPr>
      </p:pic>
    </p:spTree>
    <p:extLst>
      <p:ext uri="{BB962C8B-B14F-4D97-AF65-F5344CB8AC3E}">
        <p14:creationId xmlns:p14="http://schemas.microsoft.com/office/powerpoint/2010/main" val="1251162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1E067D-A6ED-43AF-8E5F-72594A541B4C}"/>
              </a:ext>
            </a:extLst>
          </p:cNvPr>
          <p:cNvSpPr txBox="1"/>
          <p:nvPr/>
        </p:nvSpPr>
        <p:spPr>
          <a:xfrm>
            <a:off x="8166970" y="5824603"/>
            <a:ext cx="3895594" cy="923330"/>
          </a:xfrm>
          <a:prstGeom prst="rect">
            <a:avLst/>
          </a:prstGeom>
          <a:noFill/>
        </p:spPr>
        <p:txBody>
          <a:bodyPr wrap="square" rtlCol="1">
            <a:spAutoFit/>
          </a:bodyPr>
          <a:lstStyle/>
          <a:p>
            <a:pPr algn="r" rtl="1"/>
            <a:r>
              <a:rPr lang="fa-IR" dirty="0">
                <a:solidFill>
                  <a:schemeClr val="tx1">
                    <a:lumMod val="95000"/>
                    <a:lumOff val="5000"/>
                  </a:schemeClr>
                </a:solidFill>
                <a:cs typeface="B Titr" panose="00000700000000000000" pitchFamily="2" charset="-78"/>
              </a:rPr>
              <a:t>ریحانه حاج محمدی </a:t>
            </a:r>
          </a:p>
          <a:p>
            <a:pPr algn="r" rtl="1"/>
            <a:r>
              <a:rPr lang="fa-IR" dirty="0">
                <a:solidFill>
                  <a:schemeClr val="tx1">
                    <a:lumMod val="95000"/>
                    <a:lumOff val="5000"/>
                  </a:schemeClr>
                </a:solidFill>
                <a:cs typeface="B Titr" panose="00000700000000000000" pitchFamily="2" charset="-78"/>
              </a:rPr>
              <a:t>مشاور دانشکده  دخترانه حضرت فاطمه (س) کرمان</a:t>
            </a:r>
          </a:p>
        </p:txBody>
      </p:sp>
      <p:pic>
        <p:nvPicPr>
          <p:cNvPr id="3" name="Picture 2">
            <a:extLst>
              <a:ext uri="{FF2B5EF4-FFF2-40B4-BE49-F238E27FC236}">
                <a16:creationId xmlns:a16="http://schemas.microsoft.com/office/drawing/2014/main" id="{17EF5565-E393-434F-B6BC-B4F88729FE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679" y="138178"/>
            <a:ext cx="2590800" cy="1771650"/>
          </a:xfrm>
          <a:prstGeom prst="rect">
            <a:avLst/>
          </a:prstGeom>
        </p:spPr>
      </p:pic>
      <p:sp>
        <p:nvSpPr>
          <p:cNvPr id="4" name="TextBox 3">
            <a:extLst>
              <a:ext uri="{FF2B5EF4-FFF2-40B4-BE49-F238E27FC236}">
                <a16:creationId xmlns:a16="http://schemas.microsoft.com/office/drawing/2014/main" id="{0AA91937-98B3-462F-91FC-EB4BBD53D389}"/>
              </a:ext>
            </a:extLst>
          </p:cNvPr>
          <p:cNvSpPr txBox="1"/>
          <p:nvPr/>
        </p:nvSpPr>
        <p:spPr>
          <a:xfrm>
            <a:off x="2354893" y="751562"/>
            <a:ext cx="9519781" cy="4370427"/>
          </a:xfrm>
          <a:prstGeom prst="rect">
            <a:avLst/>
          </a:prstGeom>
          <a:noFill/>
        </p:spPr>
        <p:txBody>
          <a:bodyPr wrap="square" rtlCol="1">
            <a:spAutoFit/>
          </a:bodyPr>
          <a:lstStyle/>
          <a:p>
            <a:pPr algn="r" rtl="1"/>
            <a:r>
              <a:rPr lang="fa-IR" sz="2000" dirty="0">
                <a:cs typeface="B Titr" panose="00000700000000000000" pitchFamily="2" charset="-78"/>
              </a:rPr>
              <a:t>خشونت علیه زنان می تواند به شیوه های مختلف و ناشی از موقعیت های مختلف، رخ دهد: </a:t>
            </a:r>
          </a:p>
          <a:p>
            <a:pPr algn="r" rtl="1"/>
            <a:endParaRPr lang="fa-IR" sz="2000" dirty="0">
              <a:cs typeface="B Titr" panose="00000700000000000000" pitchFamily="2" charset="-78"/>
            </a:endParaRPr>
          </a:p>
          <a:p>
            <a:pPr algn="r" rtl="1"/>
            <a:r>
              <a:rPr lang="fa-IR" sz="2000" b="1" dirty="0">
                <a:solidFill>
                  <a:schemeClr val="accent4"/>
                </a:solidFill>
                <a:cs typeface="B Titr" panose="00000700000000000000" pitchFamily="2" charset="-78"/>
              </a:rPr>
              <a:t>تجاوز جنسی</a:t>
            </a:r>
          </a:p>
          <a:p>
            <a:pPr algn="r" rtl="1"/>
            <a:r>
              <a:rPr lang="fa-IR" sz="2000" dirty="0">
                <a:cs typeface="B Titr" panose="00000700000000000000" pitchFamily="2" charset="-78"/>
              </a:rPr>
              <a:t>زنان رایج ترین قربانیان تجاوز هستند، که اغلب مرتکب شوندگان تجاوز، مردانی که با آنها آشنا هستند. میزان گزارش‌ها، پیگرد قانونی و محکومیت برای تجاوز به طور قابل توجهی در حوزه های مختلف قضایی متفاوت است و به نوعی نگرش جامعه نسبت به چنین جنایاتی را نشان می دهد. این جرایم خشونت آمیز که بالاترین میزان را دارد از همه کمتر مورد توجه قرار گرفته است.</a:t>
            </a:r>
          </a:p>
          <a:p>
            <a:pPr algn="r" rtl="1"/>
            <a:endParaRPr lang="fa-IR" sz="2000" dirty="0">
              <a:cs typeface="B Titr" panose="00000700000000000000" pitchFamily="2" charset="-78"/>
            </a:endParaRPr>
          </a:p>
          <a:p>
            <a:pPr algn="r" rtl="1"/>
            <a:r>
              <a:rPr lang="fa-IR" sz="2000" b="1" dirty="0">
                <a:solidFill>
                  <a:schemeClr val="accent4"/>
                </a:solidFill>
                <a:cs typeface="B Titr" panose="00000700000000000000" pitchFamily="2" charset="-78"/>
              </a:rPr>
              <a:t>تجاوز به همسر</a:t>
            </a:r>
          </a:p>
          <a:p>
            <a:pPr algn="r" rtl="1"/>
            <a:r>
              <a:rPr lang="fa-IR" sz="2000" dirty="0">
                <a:cs typeface="B Titr" panose="00000700000000000000" pitchFamily="2" charset="-78"/>
              </a:rPr>
              <a:t>تجاوز به همسر زمانی به طور گسترده توسط قانون نادیده گرفته می شد و یا اینکه از آن چشم پوشی می شد، و امروزه به عنوان خشونتی ناپذیرفتنی علیه زنان محسوب می گردد و توسط انجمن بین‌المللی انکار شد و با متخاصم ها شدیداً مثل مجرم رفتار شد. هنوزه در بسیاری از کشورها تجاوز به همسر قانونی است و یا اینکه غیرقانونی است اما اغلب تحمل شده و یا به عنوان حق همسر پذیرفته شده است. </a:t>
            </a:r>
          </a:p>
          <a:p>
            <a:pPr algn="r" rtl="1"/>
            <a:endParaRPr lang="fa-IR" dirty="0"/>
          </a:p>
        </p:txBody>
      </p:sp>
      <p:pic>
        <p:nvPicPr>
          <p:cNvPr id="6" name="Picture 5">
            <a:extLst>
              <a:ext uri="{FF2B5EF4-FFF2-40B4-BE49-F238E27FC236}">
                <a16:creationId xmlns:a16="http://schemas.microsoft.com/office/drawing/2014/main" id="{5B4965AE-DFC8-4EC1-90C7-0C1C5992E19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6707" y="4686068"/>
            <a:ext cx="3228324" cy="1600200"/>
          </a:xfrm>
          <a:prstGeom prst="rect">
            <a:avLst/>
          </a:prstGeom>
        </p:spPr>
      </p:pic>
    </p:spTree>
    <p:extLst>
      <p:ext uri="{BB962C8B-B14F-4D97-AF65-F5344CB8AC3E}">
        <p14:creationId xmlns:p14="http://schemas.microsoft.com/office/powerpoint/2010/main" val="3658225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1E067D-A6ED-43AF-8E5F-72594A541B4C}"/>
              </a:ext>
            </a:extLst>
          </p:cNvPr>
          <p:cNvSpPr txBox="1"/>
          <p:nvPr/>
        </p:nvSpPr>
        <p:spPr>
          <a:xfrm>
            <a:off x="8166970" y="5824603"/>
            <a:ext cx="3895594" cy="923330"/>
          </a:xfrm>
          <a:prstGeom prst="rect">
            <a:avLst/>
          </a:prstGeom>
          <a:noFill/>
        </p:spPr>
        <p:txBody>
          <a:bodyPr wrap="square" rtlCol="1">
            <a:spAutoFit/>
          </a:bodyPr>
          <a:lstStyle/>
          <a:p>
            <a:pPr algn="r" rtl="1"/>
            <a:r>
              <a:rPr lang="fa-IR" dirty="0">
                <a:solidFill>
                  <a:schemeClr val="tx1">
                    <a:lumMod val="95000"/>
                    <a:lumOff val="5000"/>
                  </a:schemeClr>
                </a:solidFill>
                <a:cs typeface="B Titr" panose="00000700000000000000" pitchFamily="2" charset="-78"/>
              </a:rPr>
              <a:t>ریحانه حاج محمدی </a:t>
            </a:r>
          </a:p>
          <a:p>
            <a:pPr algn="r" rtl="1"/>
            <a:r>
              <a:rPr lang="fa-IR" dirty="0">
                <a:solidFill>
                  <a:schemeClr val="tx1">
                    <a:lumMod val="95000"/>
                    <a:lumOff val="5000"/>
                  </a:schemeClr>
                </a:solidFill>
                <a:cs typeface="B Titr" panose="00000700000000000000" pitchFamily="2" charset="-78"/>
              </a:rPr>
              <a:t>مشاور دانشکده  دخترانه حضرت فاطمه (س) کرمان</a:t>
            </a:r>
          </a:p>
        </p:txBody>
      </p:sp>
      <p:pic>
        <p:nvPicPr>
          <p:cNvPr id="3" name="Picture 2">
            <a:extLst>
              <a:ext uri="{FF2B5EF4-FFF2-40B4-BE49-F238E27FC236}">
                <a16:creationId xmlns:a16="http://schemas.microsoft.com/office/drawing/2014/main" id="{17EF5565-E393-434F-B6BC-B4F88729FE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679" y="138178"/>
            <a:ext cx="2590800" cy="1771650"/>
          </a:xfrm>
          <a:prstGeom prst="rect">
            <a:avLst/>
          </a:prstGeom>
        </p:spPr>
      </p:pic>
      <p:sp>
        <p:nvSpPr>
          <p:cNvPr id="4" name="TextBox 3">
            <a:extLst>
              <a:ext uri="{FF2B5EF4-FFF2-40B4-BE49-F238E27FC236}">
                <a16:creationId xmlns:a16="http://schemas.microsoft.com/office/drawing/2014/main" id="{F1511176-754A-4CF6-8FE7-A6597550F33C}"/>
              </a:ext>
            </a:extLst>
          </p:cNvPr>
          <p:cNvSpPr txBox="1"/>
          <p:nvPr/>
        </p:nvSpPr>
        <p:spPr>
          <a:xfrm>
            <a:off x="2292263" y="851770"/>
            <a:ext cx="9582411" cy="3693319"/>
          </a:xfrm>
          <a:prstGeom prst="rect">
            <a:avLst/>
          </a:prstGeom>
          <a:noFill/>
        </p:spPr>
        <p:txBody>
          <a:bodyPr wrap="square" rtlCol="1">
            <a:spAutoFit/>
          </a:bodyPr>
          <a:lstStyle/>
          <a:p>
            <a:pPr algn="r" rtl="1"/>
            <a:r>
              <a:rPr lang="fa-IR" dirty="0">
                <a:cs typeface="B Titr" panose="00000700000000000000" pitchFamily="2" charset="-78"/>
              </a:rPr>
              <a:t>خشونت علیه زنان می تواند به شیوه های مختلف و ناشی از موقعیت های مختلف، رخ دهد: </a:t>
            </a:r>
          </a:p>
          <a:p>
            <a:pPr algn="r" rtl="1"/>
            <a:endParaRPr lang="fa-IR" b="1" dirty="0">
              <a:solidFill>
                <a:schemeClr val="accent4"/>
              </a:solidFill>
            </a:endParaRPr>
          </a:p>
          <a:p>
            <a:pPr algn="r" rtl="1"/>
            <a:endParaRPr lang="fa-IR" b="1" dirty="0">
              <a:solidFill>
                <a:schemeClr val="accent4"/>
              </a:solidFill>
            </a:endParaRPr>
          </a:p>
          <a:p>
            <a:pPr algn="r" rtl="1"/>
            <a:r>
              <a:rPr lang="fa-IR" b="1" dirty="0">
                <a:solidFill>
                  <a:schemeClr val="accent4"/>
                </a:solidFill>
              </a:rPr>
              <a:t>خشونت خانگی</a:t>
            </a:r>
          </a:p>
          <a:p>
            <a:pPr algn="r" rtl="1"/>
            <a:r>
              <a:rPr lang="fa-IR" dirty="0"/>
              <a:t>زنان بیشتر در معرض قربانی شدن توسط کسی که با آنها محرم هستند قرار دارند، که به طور کلی "خشونت محارم" نامیده می شود.</a:t>
            </a:r>
          </a:p>
          <a:p>
            <a:pPr algn="r" rtl="1"/>
            <a:endParaRPr lang="en-US" dirty="0"/>
          </a:p>
          <a:p>
            <a:pPr algn="r" rtl="1"/>
            <a:r>
              <a:rPr lang="fa-IR" b="1" dirty="0">
                <a:solidFill>
                  <a:schemeClr val="accent4"/>
                </a:solidFill>
              </a:rPr>
              <a:t>ازدواج اجباری</a:t>
            </a:r>
          </a:p>
          <a:p>
            <a:pPr algn="r" rtl="1"/>
            <a:r>
              <a:rPr lang="fa-IR" dirty="0"/>
              <a:t>ازدواج اجباری به ازدواجی گفته می شود که یک یا هر دوی طرفین برخلاف خواسته خود مجبور به ازدواج شده باشد. ازدواج های اجباری در جنوب آسیا، خاور میانه، و آفریقا رایج است. سنت های مهریه، جهیزیه، که در بسیاری از کشورهای جهان وجود دارد که در این کار همکاری و کمک می کند. ازدواج اجباری همچنین گاهی در نتیجه جدال بین دو خانواده صورت می گیرد که جدال توسط گرفتن دختر از یک خانواده توسط خانواده دیگر "ختم یا حل و فصل" می شود.</a:t>
            </a:r>
          </a:p>
          <a:p>
            <a:pPr algn="r" rtl="1"/>
            <a:endParaRPr lang="fa-IR" dirty="0"/>
          </a:p>
        </p:txBody>
      </p:sp>
      <p:pic>
        <p:nvPicPr>
          <p:cNvPr id="6" name="Picture 5">
            <a:extLst>
              <a:ext uri="{FF2B5EF4-FFF2-40B4-BE49-F238E27FC236}">
                <a16:creationId xmlns:a16="http://schemas.microsoft.com/office/drawing/2014/main" id="{2A12A511-5F43-47D7-96BA-2B4AF666EB5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2856" y="4545089"/>
            <a:ext cx="4483144" cy="1514475"/>
          </a:xfrm>
          <a:prstGeom prst="rect">
            <a:avLst/>
          </a:prstGeom>
        </p:spPr>
      </p:pic>
    </p:spTree>
    <p:extLst>
      <p:ext uri="{BB962C8B-B14F-4D97-AF65-F5344CB8AC3E}">
        <p14:creationId xmlns:p14="http://schemas.microsoft.com/office/powerpoint/2010/main" val="1398736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41E067D-A6ED-43AF-8E5F-72594A541B4C}"/>
              </a:ext>
            </a:extLst>
          </p:cNvPr>
          <p:cNvSpPr txBox="1"/>
          <p:nvPr/>
        </p:nvSpPr>
        <p:spPr>
          <a:xfrm>
            <a:off x="8166970" y="5824603"/>
            <a:ext cx="3895594" cy="923330"/>
          </a:xfrm>
          <a:prstGeom prst="rect">
            <a:avLst/>
          </a:prstGeom>
          <a:noFill/>
        </p:spPr>
        <p:txBody>
          <a:bodyPr wrap="square" rtlCol="1">
            <a:spAutoFit/>
          </a:bodyPr>
          <a:lstStyle/>
          <a:p>
            <a:pPr algn="r" rtl="1"/>
            <a:r>
              <a:rPr lang="fa-IR" dirty="0">
                <a:solidFill>
                  <a:schemeClr val="tx1">
                    <a:lumMod val="95000"/>
                    <a:lumOff val="5000"/>
                  </a:schemeClr>
                </a:solidFill>
                <a:cs typeface="B Titr" panose="00000700000000000000" pitchFamily="2" charset="-78"/>
              </a:rPr>
              <a:t>ریحانه حاج محمدی </a:t>
            </a:r>
          </a:p>
          <a:p>
            <a:pPr algn="r" rtl="1"/>
            <a:r>
              <a:rPr lang="fa-IR" dirty="0">
                <a:solidFill>
                  <a:schemeClr val="tx1">
                    <a:lumMod val="95000"/>
                    <a:lumOff val="5000"/>
                  </a:schemeClr>
                </a:solidFill>
                <a:cs typeface="B Titr" panose="00000700000000000000" pitchFamily="2" charset="-78"/>
              </a:rPr>
              <a:t>مشاور دانشکده  دخترانه حضرت فاطمه (س) کرمان</a:t>
            </a:r>
          </a:p>
        </p:txBody>
      </p:sp>
      <p:pic>
        <p:nvPicPr>
          <p:cNvPr id="3" name="Picture 2">
            <a:extLst>
              <a:ext uri="{FF2B5EF4-FFF2-40B4-BE49-F238E27FC236}">
                <a16:creationId xmlns:a16="http://schemas.microsoft.com/office/drawing/2014/main" id="{17EF5565-E393-434F-B6BC-B4F88729FE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6679" y="138178"/>
            <a:ext cx="2590800" cy="1771650"/>
          </a:xfrm>
          <a:prstGeom prst="rect">
            <a:avLst/>
          </a:prstGeom>
        </p:spPr>
      </p:pic>
      <p:sp>
        <p:nvSpPr>
          <p:cNvPr id="4" name="TextBox 3">
            <a:extLst>
              <a:ext uri="{FF2B5EF4-FFF2-40B4-BE49-F238E27FC236}">
                <a16:creationId xmlns:a16="http://schemas.microsoft.com/office/drawing/2014/main" id="{63509D80-F51B-4464-AA9E-C73E01587A7C}"/>
              </a:ext>
            </a:extLst>
          </p:cNvPr>
          <p:cNvSpPr txBox="1"/>
          <p:nvPr/>
        </p:nvSpPr>
        <p:spPr>
          <a:xfrm>
            <a:off x="2129425" y="901874"/>
            <a:ext cx="9657567" cy="3724096"/>
          </a:xfrm>
          <a:prstGeom prst="rect">
            <a:avLst/>
          </a:prstGeom>
          <a:noFill/>
        </p:spPr>
        <p:txBody>
          <a:bodyPr wrap="square" rtlCol="1">
            <a:spAutoFit/>
          </a:bodyPr>
          <a:lstStyle/>
          <a:p>
            <a:pPr algn="r" rtl="1"/>
            <a:endParaRPr lang="fa-IR" b="1" dirty="0">
              <a:solidFill>
                <a:schemeClr val="accent4"/>
              </a:solidFill>
            </a:endParaRPr>
          </a:p>
          <a:p>
            <a:pPr algn="r" rtl="1"/>
            <a:r>
              <a:rPr lang="fa-IR" dirty="0">
                <a:cs typeface="B Titr" panose="00000700000000000000" pitchFamily="2" charset="-78"/>
              </a:rPr>
              <a:t>خشونت علیه زنان می تواند به شیوه های مختلف و ناشی از موقعیت های مختلف، رخ دهد: </a:t>
            </a:r>
          </a:p>
          <a:p>
            <a:pPr algn="r" rtl="1"/>
            <a:endParaRPr lang="fa-IR" b="1" dirty="0">
              <a:solidFill>
                <a:schemeClr val="accent4"/>
              </a:solidFill>
            </a:endParaRPr>
          </a:p>
          <a:p>
            <a:pPr algn="r" rtl="1"/>
            <a:r>
              <a:rPr lang="fa-IR" b="1" dirty="0">
                <a:solidFill>
                  <a:schemeClr val="accent4"/>
                </a:solidFill>
              </a:rPr>
              <a:t>سوءاستفاده مربوط به ترجیح دادن فرزند پسر</a:t>
            </a:r>
          </a:p>
          <a:p>
            <a:pPr algn="r" rtl="1"/>
            <a:r>
              <a:rPr lang="fa-IR" dirty="0"/>
              <a:t>ترجیح فرزند پسر، سنتی است که ریشه در نابرابری جنسیتی دارد که در بسیاری از کشورها رایج است و بین مذاهب و طبقات مختلف نیز یافت می شود.</a:t>
            </a:r>
            <a:r>
              <a:rPr lang="fa-IR" baseline="30000" dirty="0"/>
              <a:t> </a:t>
            </a:r>
          </a:p>
          <a:p>
            <a:pPr algn="r" rtl="1"/>
            <a:r>
              <a:rPr lang="fa-IR" b="1" dirty="0">
                <a:solidFill>
                  <a:schemeClr val="accent4"/>
                </a:solidFill>
              </a:rPr>
              <a:t>اسید پاشی</a:t>
            </a:r>
          </a:p>
          <a:p>
            <a:pPr algn="r" rtl="1"/>
            <a:r>
              <a:rPr lang="fa-IR" dirty="0"/>
              <a:t>اسید پاشی یا حمله با اسید به عمل پاشیدن اسید روی بدن یک فرد "با هوشیاری کامل و با هدف آسیب زدن یا بدشکل کردن آنها به خاطر حسادت یا انتقام" گفته می شود.</a:t>
            </a:r>
          </a:p>
          <a:p>
            <a:pPr algn="r" rtl="1"/>
            <a:r>
              <a:rPr lang="fa-IR" b="1" dirty="0">
                <a:solidFill>
                  <a:schemeClr val="accent4"/>
                </a:solidFill>
              </a:rPr>
              <a:t>بدرفتاری با بیوه ها</a:t>
            </a:r>
          </a:p>
          <a:p>
            <a:pPr algn="r" rtl="1"/>
            <a:r>
              <a:rPr lang="fa-IR" dirty="0"/>
              <a:t>بیوه، زنی است که همسرش از دنیا رفته باشد. در برخی از قسمت های جهان، بیوه زن ها هدف بسیاری از سوءاستفاده ها که اغلب از سنت هایی همچون وراث بیوه زن، قرار می گیرند.</a:t>
            </a:r>
          </a:p>
          <a:p>
            <a:pPr algn="r" rtl="1"/>
            <a:endParaRPr lang="fa-IR" dirty="0"/>
          </a:p>
        </p:txBody>
      </p:sp>
      <p:pic>
        <p:nvPicPr>
          <p:cNvPr id="6" name="Picture 5">
            <a:extLst>
              <a:ext uri="{FF2B5EF4-FFF2-40B4-BE49-F238E27FC236}">
                <a16:creationId xmlns:a16="http://schemas.microsoft.com/office/drawing/2014/main" id="{D0E0DEB6-4D47-428E-A474-FC4BA9C8877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78947" y="4318103"/>
            <a:ext cx="3017272" cy="2143125"/>
          </a:xfrm>
          <a:prstGeom prst="rect">
            <a:avLst/>
          </a:prstGeom>
        </p:spPr>
      </p:pic>
    </p:spTree>
    <p:extLst>
      <p:ext uri="{BB962C8B-B14F-4D97-AF65-F5344CB8AC3E}">
        <p14:creationId xmlns:p14="http://schemas.microsoft.com/office/powerpoint/2010/main" val="9053057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949</Words>
  <Application>Microsoft Office PowerPoint</Application>
  <PresentationFormat>Widescreen</PresentationFormat>
  <Paragraphs>61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Reyhan</dc:creator>
  <cp:lastModifiedBy>Reyhan</cp:lastModifiedBy>
  <cp:revision>18</cp:revision>
  <dcterms:created xsi:type="dcterms:W3CDTF">2021-11-24T14:11:20Z</dcterms:created>
  <dcterms:modified xsi:type="dcterms:W3CDTF">2021-11-24T14:51:07Z</dcterms:modified>
</cp:coreProperties>
</file>