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5"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5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0255B4B9-DC45-4112-BE2E-3F41FC47994E}" type="datetimeFigureOut">
              <a:rPr lang="fa-IR" smtClean="0"/>
              <a:t>11/16/1443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431867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255B4B9-DC45-4112-BE2E-3F41FC47994E}" type="datetimeFigureOut">
              <a:rPr lang="fa-IR" smtClean="0"/>
              <a:t>11/16/1443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912040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255B4B9-DC45-4112-BE2E-3F41FC47994E}" type="datetimeFigureOut">
              <a:rPr lang="fa-IR" smtClean="0"/>
              <a:t>11/16/1443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2789522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0255B4B9-DC45-4112-BE2E-3F41FC47994E}" type="datetimeFigureOut">
              <a:rPr lang="fa-IR" smtClean="0"/>
              <a:t>11/16/1443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3250507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55B4B9-DC45-4112-BE2E-3F41FC47994E}" type="datetimeFigureOut">
              <a:rPr lang="fa-IR" smtClean="0"/>
              <a:t>11/16/1443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232823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0255B4B9-DC45-4112-BE2E-3F41FC47994E}" type="datetimeFigureOut">
              <a:rPr lang="fa-IR" smtClean="0"/>
              <a:t>11/16/1443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2288924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0255B4B9-DC45-4112-BE2E-3F41FC47994E}" type="datetimeFigureOut">
              <a:rPr lang="fa-IR" smtClean="0"/>
              <a:t>11/16/1443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3619968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0255B4B9-DC45-4112-BE2E-3F41FC47994E}" type="datetimeFigureOut">
              <a:rPr lang="fa-IR" smtClean="0"/>
              <a:t>11/16/1443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626523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55B4B9-DC45-4112-BE2E-3F41FC47994E}" type="datetimeFigureOut">
              <a:rPr lang="fa-IR" smtClean="0"/>
              <a:t>11/16/1443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322663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55B4B9-DC45-4112-BE2E-3F41FC47994E}" type="datetimeFigureOut">
              <a:rPr lang="fa-IR" smtClean="0"/>
              <a:t>11/16/1443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453257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55B4B9-DC45-4112-BE2E-3F41FC47994E}" type="datetimeFigureOut">
              <a:rPr lang="fa-IR" smtClean="0"/>
              <a:t>11/16/1443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4349C42-9976-4636-A0A6-734EC3F48A98}" type="slidenum">
              <a:rPr lang="fa-IR" smtClean="0"/>
              <a:t>‹#›</a:t>
            </a:fld>
            <a:endParaRPr lang="fa-IR"/>
          </a:p>
        </p:txBody>
      </p:sp>
    </p:spTree>
    <p:extLst>
      <p:ext uri="{BB962C8B-B14F-4D97-AF65-F5344CB8AC3E}">
        <p14:creationId xmlns:p14="http://schemas.microsoft.com/office/powerpoint/2010/main" val="280367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255B4B9-DC45-4112-BE2E-3F41FC47994E}" type="datetimeFigureOut">
              <a:rPr lang="fa-IR" smtClean="0"/>
              <a:t>11/16/1443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4349C42-9976-4636-A0A6-734EC3F48A98}" type="slidenum">
              <a:rPr lang="fa-IR" smtClean="0"/>
              <a:t>‹#›</a:t>
            </a:fld>
            <a:endParaRPr lang="fa-IR"/>
          </a:p>
        </p:txBody>
      </p:sp>
    </p:spTree>
    <p:extLst>
      <p:ext uri="{BB962C8B-B14F-4D97-AF65-F5344CB8AC3E}">
        <p14:creationId xmlns:p14="http://schemas.microsoft.com/office/powerpoint/2010/main" val="1890999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namnak.com/%D8%B1%D9%87%D8%A7%DB%8C%DB%8C-%D8%A7%D8%B2-%D8%A7%D8%B3%D8%AA%D8%B1%D8%B3.p6716"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3568" y="1124744"/>
            <a:ext cx="7920880" cy="3754874"/>
          </a:xfrm>
          <a:prstGeom prst="rect">
            <a:avLst/>
          </a:prstGeom>
          <a:noFill/>
        </p:spPr>
        <p:txBody>
          <a:bodyPr wrap="square" rtlCol="1">
            <a:spAutoFit/>
          </a:bodyPr>
          <a:lstStyle/>
          <a:p>
            <a:pPr algn="ctr"/>
            <a:r>
              <a:rPr lang="fa-IR" b="1" dirty="0">
                <a:solidFill>
                  <a:srgbClr val="FF0000"/>
                </a:solidFill>
                <a:cs typeface="B Titr" pitchFamily="2" charset="-78"/>
              </a:rPr>
              <a:t>چگونه در کمترین زمان باقی مانده تا امتحانات درسمان را بخوانیم؟</a:t>
            </a:r>
          </a:p>
          <a:p>
            <a:endParaRPr lang="en-US" b="1" dirty="0"/>
          </a:p>
          <a:p>
            <a:endParaRPr lang="fa-IR" b="1" dirty="0"/>
          </a:p>
          <a:p>
            <a:r>
              <a:rPr lang="fa-IR" sz="2400" dirty="0">
                <a:cs typeface="B Nazanin" pitchFamily="2" charset="-78"/>
              </a:rPr>
              <a:t>دیدن کتاب های روی هم چیده شده </a:t>
            </a:r>
          </a:p>
          <a:p>
            <a:r>
              <a:rPr lang="fa-IR" sz="2400" dirty="0">
                <a:cs typeface="B Nazanin" pitchFamily="2" charset="-78"/>
              </a:rPr>
              <a:t>و حجم درس های نخوانده شده در وقت امتحانات </a:t>
            </a:r>
          </a:p>
          <a:p>
            <a:r>
              <a:rPr lang="fa-IR" sz="2400" dirty="0">
                <a:cs typeface="B Nazanin" pitchFamily="2" charset="-78"/>
              </a:rPr>
              <a:t>ممکن است حال شما را بد کند و سر در گم بمانید</a:t>
            </a:r>
          </a:p>
          <a:p>
            <a:r>
              <a:rPr lang="fa-IR" sz="2400" dirty="0">
                <a:cs typeface="B Nazanin" pitchFamily="2" charset="-78"/>
              </a:rPr>
              <a:t> که چگونه میتوانید از دردسری که برای خود درست </a:t>
            </a:r>
          </a:p>
          <a:p>
            <a:r>
              <a:rPr lang="fa-IR" sz="2400" dirty="0">
                <a:cs typeface="B Nazanin" pitchFamily="2" charset="-78"/>
              </a:rPr>
              <a:t>کردیده اید نجات پیدا کنید. ما شما را با روش های برنامه ریزی کوتاه مدت آشنا میکنیم تا بتوانید در کمترین زمان ممکن خودتان را از این همه سردرگمی خلاص کنید</a:t>
            </a:r>
            <a:r>
              <a:rPr lang="en-US" sz="2400" dirty="0">
                <a:cs typeface="B Nazanin" pitchFamily="2" charset="-78"/>
              </a:rPr>
              <a:t>.</a:t>
            </a:r>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1484783"/>
            <a:ext cx="2143125" cy="1927101"/>
          </a:xfrm>
          <a:prstGeom prst="rect">
            <a:avLst/>
          </a:prstGeom>
        </p:spPr>
      </p:pic>
      <p:pic>
        <p:nvPicPr>
          <p:cNvPr id="5" name="Picture 4">
            <a:extLst>
              <a:ext uri="{FF2B5EF4-FFF2-40B4-BE49-F238E27FC236}">
                <a16:creationId xmlns:a16="http://schemas.microsoft.com/office/drawing/2014/main" id="{7504C4D7-94BC-4EC4-AEB0-E56D1DCD78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123728" cy="1198524"/>
          </a:xfrm>
          <a:prstGeom prst="rect">
            <a:avLst/>
          </a:prstGeom>
        </p:spPr>
      </p:pic>
      <p:sp>
        <p:nvSpPr>
          <p:cNvPr id="6" name="TextBox 5">
            <a:extLst>
              <a:ext uri="{FF2B5EF4-FFF2-40B4-BE49-F238E27FC236}">
                <a16:creationId xmlns:a16="http://schemas.microsoft.com/office/drawing/2014/main" id="{73BD6754-7EF4-4E2F-B5DD-89F5281EE597}"/>
              </a:ext>
            </a:extLst>
          </p:cNvPr>
          <p:cNvSpPr txBox="1"/>
          <p:nvPr/>
        </p:nvSpPr>
        <p:spPr>
          <a:xfrm>
            <a:off x="0" y="6209246"/>
            <a:ext cx="3895594" cy="584775"/>
          </a:xfrm>
          <a:prstGeom prst="rect">
            <a:avLst/>
          </a:prstGeom>
          <a:noFill/>
        </p:spPr>
        <p:txBody>
          <a:bodyPr wrap="square" rtlCol="1">
            <a:spAutoFit/>
          </a:bodyPr>
          <a:lstStyle/>
          <a:p>
            <a:pPr algn="r" rtl="1"/>
            <a:r>
              <a:rPr lang="fa-IR" sz="1600" dirty="0">
                <a:solidFill>
                  <a:schemeClr val="tx1">
                    <a:lumMod val="95000"/>
                    <a:lumOff val="5000"/>
                  </a:schemeClr>
                </a:solidFill>
                <a:cs typeface="B Titr" panose="00000700000000000000" pitchFamily="2" charset="-78"/>
              </a:rPr>
              <a:t>ریحانه حاج محمدی </a:t>
            </a:r>
          </a:p>
          <a:p>
            <a:pPr algn="r" rtl="1"/>
            <a:r>
              <a:rPr lang="fa-IR" sz="1600"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3960686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3688" y="908720"/>
            <a:ext cx="6840760" cy="5201424"/>
          </a:xfrm>
          <a:prstGeom prst="rect">
            <a:avLst/>
          </a:prstGeom>
          <a:noFill/>
        </p:spPr>
        <p:txBody>
          <a:bodyPr wrap="square" rtlCol="1">
            <a:spAutoFit/>
          </a:bodyPr>
          <a:lstStyle/>
          <a:p>
            <a:r>
              <a:rPr lang="fa-IR" sz="2000" b="1" dirty="0">
                <a:solidFill>
                  <a:srgbClr val="FF0000"/>
                </a:solidFill>
                <a:cs typeface="B Titr" pitchFamily="2" charset="-78"/>
              </a:rPr>
              <a:t>نحوه صحیح درس خواندن</a:t>
            </a:r>
            <a:r>
              <a:rPr lang="en-US" b="1" dirty="0"/>
              <a:t/>
            </a:r>
            <a:br>
              <a:rPr lang="en-US" b="1" dirty="0"/>
            </a:br>
            <a:endParaRPr lang="en-US" dirty="0"/>
          </a:p>
          <a:p>
            <a:r>
              <a:rPr lang="fa-IR" b="1" dirty="0">
                <a:cs typeface="B Titr" pitchFamily="2" charset="-78"/>
              </a:rPr>
              <a:t>چی کم داری؟</a:t>
            </a:r>
            <a:r>
              <a:rPr lang="en-US" b="1" dirty="0"/>
              <a:t/>
            </a:r>
            <a:br>
              <a:rPr lang="en-US" b="1" dirty="0"/>
            </a:br>
            <a:endParaRPr lang="en-US" dirty="0"/>
          </a:p>
          <a:p>
            <a:r>
              <a:rPr lang="fa-IR" sz="2000" dirty="0">
                <a:cs typeface="B Nazanin" pitchFamily="2" charset="-78"/>
              </a:rPr>
              <a:t>با بررسی به نقاط ضعف و قوت خود در مطالب </a:t>
            </a:r>
            <a:r>
              <a:rPr lang="fa-IR" sz="2000" dirty="0" smtClean="0">
                <a:cs typeface="B Nazanin" pitchFamily="2" charset="-78"/>
              </a:rPr>
              <a:t>درسی</a:t>
            </a:r>
          </a:p>
          <a:p>
            <a:r>
              <a:rPr lang="fa-IR" sz="2000" dirty="0" smtClean="0">
                <a:cs typeface="B Nazanin" pitchFamily="2" charset="-78"/>
              </a:rPr>
              <a:t> </a:t>
            </a:r>
            <a:r>
              <a:rPr lang="fa-IR" sz="2000" dirty="0">
                <a:cs typeface="B Nazanin" pitchFamily="2" charset="-78"/>
              </a:rPr>
              <a:t>و به جای مرور کردن بخش هایی که کاملا بر روی آن </a:t>
            </a:r>
            <a:endParaRPr lang="fa-IR" sz="2000" dirty="0" smtClean="0">
              <a:cs typeface="B Nazanin" pitchFamily="2" charset="-78"/>
            </a:endParaRPr>
          </a:p>
          <a:p>
            <a:r>
              <a:rPr lang="fa-IR" sz="2000" dirty="0" smtClean="0">
                <a:cs typeface="B Nazanin" pitchFamily="2" charset="-78"/>
              </a:rPr>
              <a:t>مسلط </a:t>
            </a:r>
            <a:r>
              <a:rPr lang="fa-IR" sz="2000" dirty="0">
                <a:cs typeface="B Nazanin" pitchFamily="2" charset="-78"/>
              </a:rPr>
              <a:t>هستید، به سراغ قسمت هایی از کتاب بروید </a:t>
            </a:r>
            <a:r>
              <a:rPr lang="fa-IR" sz="2000" dirty="0" smtClean="0">
                <a:cs typeface="B Nazanin" pitchFamily="2" charset="-78"/>
              </a:rPr>
              <a:t>که</a:t>
            </a:r>
          </a:p>
          <a:p>
            <a:r>
              <a:rPr lang="fa-IR" sz="2000" dirty="0" smtClean="0">
                <a:cs typeface="B Nazanin" pitchFamily="2" charset="-78"/>
              </a:rPr>
              <a:t> </a:t>
            </a:r>
            <a:r>
              <a:rPr lang="fa-IR" sz="2000" dirty="0">
                <a:cs typeface="B Nazanin" pitchFamily="2" charset="-78"/>
              </a:rPr>
              <a:t>تمرینات آن را انجام نداده اید و مطالب آن نخوانده </a:t>
            </a:r>
            <a:r>
              <a:rPr lang="fa-IR" sz="2000" dirty="0" smtClean="0">
                <a:cs typeface="B Nazanin" pitchFamily="2" charset="-78"/>
              </a:rPr>
              <a:t>باقی</a:t>
            </a:r>
          </a:p>
          <a:p>
            <a:r>
              <a:rPr lang="fa-IR" sz="2000" dirty="0" smtClean="0">
                <a:cs typeface="B Nazanin" pitchFamily="2" charset="-78"/>
              </a:rPr>
              <a:t> </a:t>
            </a:r>
            <a:r>
              <a:rPr lang="fa-IR" sz="2000" dirty="0">
                <a:cs typeface="B Nazanin" pitchFamily="2" charset="-78"/>
              </a:rPr>
              <a:t>مانده است</a:t>
            </a:r>
            <a:r>
              <a:rPr lang="en-US" sz="2000" dirty="0" smtClean="0">
                <a:cs typeface="B Nazanin" pitchFamily="2" charset="-78"/>
              </a:rPr>
              <a:t>.</a:t>
            </a:r>
            <a:r>
              <a:rPr lang="fa-IR" sz="2000" dirty="0" smtClean="0">
                <a:solidFill>
                  <a:srgbClr val="FF0000"/>
                </a:solidFill>
                <a:cs typeface="B Nazanin" pitchFamily="2" charset="-78"/>
              </a:rPr>
              <a:t>در </a:t>
            </a:r>
            <a:r>
              <a:rPr lang="fa-IR" sz="2000" dirty="0">
                <a:solidFill>
                  <a:srgbClr val="FF0000"/>
                </a:solidFill>
                <a:cs typeface="B Nazanin" pitchFamily="2" charset="-78"/>
              </a:rPr>
              <a:t>یک روز باقی مانده به امتحان، به سراغ همه کتابها نروید؛ </a:t>
            </a:r>
            <a:r>
              <a:rPr lang="fa-IR" sz="2000" dirty="0">
                <a:cs typeface="B Nazanin" pitchFamily="2" charset="-78"/>
              </a:rPr>
              <a:t>اگر درسی را هنوز نخوانده اید و تمرین هایش را حل نکرده اید، یکی از بهترین میانبرهایی که میتوانید استفاده کنید این است که به سراغ سوال های مربوط به هر درس و مطالعه بخش هایی از کتاب بروید که پاسخی برای آن نداشتید</a:t>
            </a:r>
            <a:r>
              <a:rPr lang="en-US" sz="2000" dirty="0">
                <a:cs typeface="B Nazanin" pitchFamily="2" charset="-78"/>
              </a:rPr>
              <a:t>.</a:t>
            </a:r>
          </a:p>
          <a:p>
            <a:r>
              <a:rPr lang="fa-IR" sz="2000" dirty="0">
                <a:cs typeface="B Nazanin" pitchFamily="2" charset="-78"/>
              </a:rPr>
              <a:t>چون با وجود وقت کم باقی مانده ، فقط با کمک آزمون ها و تمرینات هر بخش میتوانید بفهمید که در کدام یک از قسمت ها دچار نقاط ضعف و یا قوت هستید.در نتیجه در قدم اول فقط روی تمرین ها و بخش هایی تمرکز کنید که تسلط کمتری روی آنها دارید </a:t>
            </a:r>
            <a:endParaRPr lang="en-US" sz="2000" dirty="0">
              <a:cs typeface="B Nazanin" pitchFamily="2" charset="-78"/>
            </a:endParaRPr>
          </a:p>
          <a:p>
            <a:endParaRPr lang="fa-I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6763" y="908720"/>
            <a:ext cx="2380997" cy="2267123"/>
          </a:xfrm>
          <a:prstGeom prst="rect">
            <a:avLst/>
          </a:prstGeom>
        </p:spPr>
      </p:pic>
      <p:pic>
        <p:nvPicPr>
          <p:cNvPr id="4" name="Picture 3">
            <a:extLst>
              <a:ext uri="{FF2B5EF4-FFF2-40B4-BE49-F238E27FC236}">
                <a16:creationId xmlns:a16="http://schemas.microsoft.com/office/drawing/2014/main" id="{7504C4D7-94BC-4EC4-AEB0-E56D1DCD78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195736" cy="1239162"/>
          </a:xfrm>
          <a:prstGeom prst="rect">
            <a:avLst/>
          </a:prstGeom>
        </p:spPr>
      </p:pic>
      <p:sp>
        <p:nvSpPr>
          <p:cNvPr id="5" name="TextBox 4">
            <a:extLst>
              <a:ext uri="{FF2B5EF4-FFF2-40B4-BE49-F238E27FC236}">
                <a16:creationId xmlns:a16="http://schemas.microsoft.com/office/drawing/2014/main" id="{73BD6754-7EF4-4E2F-B5DD-89F5281EE597}"/>
              </a:ext>
            </a:extLst>
          </p:cNvPr>
          <p:cNvSpPr txBox="1"/>
          <p:nvPr/>
        </p:nvSpPr>
        <p:spPr>
          <a:xfrm>
            <a:off x="0" y="6209246"/>
            <a:ext cx="3895594" cy="584775"/>
          </a:xfrm>
          <a:prstGeom prst="rect">
            <a:avLst/>
          </a:prstGeom>
          <a:noFill/>
        </p:spPr>
        <p:txBody>
          <a:bodyPr wrap="square" rtlCol="1">
            <a:spAutoFit/>
          </a:bodyPr>
          <a:lstStyle/>
          <a:p>
            <a:pPr algn="r" rtl="1"/>
            <a:r>
              <a:rPr lang="fa-IR" sz="1600" dirty="0">
                <a:solidFill>
                  <a:schemeClr val="tx1">
                    <a:lumMod val="95000"/>
                    <a:lumOff val="5000"/>
                  </a:schemeClr>
                </a:solidFill>
                <a:cs typeface="B Titr" panose="00000700000000000000" pitchFamily="2" charset="-78"/>
              </a:rPr>
              <a:t>ریحانه حاج محمدی </a:t>
            </a:r>
          </a:p>
          <a:p>
            <a:pPr algn="r" rtl="1"/>
            <a:r>
              <a:rPr lang="fa-IR" sz="1600"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3486727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1124744"/>
            <a:ext cx="7776864" cy="4093428"/>
          </a:xfrm>
          <a:prstGeom prst="rect">
            <a:avLst/>
          </a:prstGeom>
          <a:noFill/>
        </p:spPr>
        <p:txBody>
          <a:bodyPr wrap="square" rtlCol="1">
            <a:spAutoFit/>
          </a:bodyPr>
          <a:lstStyle/>
          <a:p>
            <a:r>
              <a:rPr lang="fa-IR" sz="2800" b="1" dirty="0">
                <a:solidFill>
                  <a:srgbClr val="FF0000"/>
                </a:solidFill>
                <a:cs typeface="B Titr" pitchFamily="2" charset="-78"/>
              </a:rPr>
              <a:t>شک به دلت راه نده</a:t>
            </a:r>
            <a:r>
              <a:rPr lang="en-US" b="1" dirty="0"/>
              <a:t/>
            </a:r>
            <a:br>
              <a:rPr lang="en-US" b="1" dirty="0"/>
            </a:br>
            <a:endParaRPr lang="en-US" dirty="0"/>
          </a:p>
          <a:p>
            <a:r>
              <a:rPr lang="fa-IR" sz="2800" dirty="0">
                <a:cs typeface="B Nazanin" pitchFamily="2" charset="-78"/>
              </a:rPr>
              <a:t>برای قدم دوم باید بخش هایی از کتاب را که اطلاعاتشان را به سختی به خاطر می آورید، بازخوانی کنید. برای این کار، باید به مطالعه بخش های مبهم کتاب بروید. و مثلا اگر از 5 صفحه خوانده شده ، متوجه شدید یک صفحه آن خوب در ذهنتان جای نگرفته، باید یک بار دیگر به سراغش بروید و با مرور آن مطلب آن را کاملا در مغزتان جای دهید</a:t>
            </a:r>
            <a:r>
              <a:rPr lang="en-US" sz="2800" dirty="0">
                <a:cs typeface="B Nazanin" pitchFamily="2" charset="-78"/>
              </a:rPr>
              <a:t> </a:t>
            </a:r>
          </a:p>
          <a:p>
            <a:r>
              <a:rPr lang="fa-IR" sz="2800" dirty="0">
                <a:cs typeface="B Nazanin" pitchFamily="2" charset="-78"/>
              </a:rPr>
              <a:t>با عملی کردن این تکنیک میتوانید از اضطرابتان در جلسه امتحان کم کنید و اجازه ندهید که مطلبی ذهنتان را درگیر کند</a:t>
            </a:r>
            <a:r>
              <a:rPr lang="en-US" sz="2800" dirty="0">
                <a:cs typeface="B Nazanin" pitchFamily="2" charset="-78"/>
              </a:rPr>
              <a:t>.</a:t>
            </a:r>
          </a:p>
          <a:p>
            <a:endParaRPr lang="fa-IR" dirty="0"/>
          </a:p>
        </p:txBody>
      </p:sp>
      <p:pic>
        <p:nvPicPr>
          <p:cNvPr id="3" name="Picture 2">
            <a:extLst>
              <a:ext uri="{FF2B5EF4-FFF2-40B4-BE49-F238E27FC236}">
                <a16:creationId xmlns:a16="http://schemas.microsoft.com/office/drawing/2014/main" id="{7504C4D7-94BC-4EC4-AEB0-E56D1DCD78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24100" cy="1311604"/>
          </a:xfrm>
          <a:prstGeom prst="rect">
            <a:avLst/>
          </a:prstGeom>
        </p:spPr>
      </p:pic>
      <p:sp>
        <p:nvSpPr>
          <p:cNvPr id="4" name="TextBox 3">
            <a:extLst>
              <a:ext uri="{FF2B5EF4-FFF2-40B4-BE49-F238E27FC236}">
                <a16:creationId xmlns:a16="http://schemas.microsoft.com/office/drawing/2014/main" id="{73BD6754-7EF4-4E2F-B5DD-89F5281EE597}"/>
              </a:ext>
            </a:extLst>
          </p:cNvPr>
          <p:cNvSpPr txBox="1"/>
          <p:nvPr/>
        </p:nvSpPr>
        <p:spPr>
          <a:xfrm>
            <a:off x="0" y="6209246"/>
            <a:ext cx="3895594" cy="584775"/>
          </a:xfrm>
          <a:prstGeom prst="rect">
            <a:avLst/>
          </a:prstGeom>
          <a:noFill/>
        </p:spPr>
        <p:txBody>
          <a:bodyPr wrap="square" rtlCol="1">
            <a:spAutoFit/>
          </a:bodyPr>
          <a:lstStyle/>
          <a:p>
            <a:pPr algn="r" rtl="1"/>
            <a:r>
              <a:rPr lang="fa-IR" sz="1600" dirty="0">
                <a:solidFill>
                  <a:schemeClr val="tx1">
                    <a:lumMod val="95000"/>
                    <a:lumOff val="5000"/>
                  </a:schemeClr>
                </a:solidFill>
                <a:cs typeface="B Titr" panose="00000700000000000000" pitchFamily="2" charset="-78"/>
              </a:rPr>
              <a:t>ریحانه حاج محمدی </a:t>
            </a:r>
          </a:p>
          <a:p>
            <a:pPr algn="r" rtl="1"/>
            <a:r>
              <a:rPr lang="fa-IR" sz="1600"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3340329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836712"/>
            <a:ext cx="8064896" cy="4862870"/>
          </a:xfrm>
          <a:prstGeom prst="rect">
            <a:avLst/>
          </a:prstGeom>
          <a:noFill/>
        </p:spPr>
        <p:txBody>
          <a:bodyPr wrap="square" rtlCol="1">
            <a:spAutoFit/>
          </a:bodyPr>
          <a:lstStyle/>
          <a:p>
            <a:r>
              <a:rPr lang="fa-IR" sz="2800" b="1" dirty="0">
                <a:solidFill>
                  <a:srgbClr val="00B050"/>
                </a:solidFill>
                <a:cs typeface="B Titr" pitchFamily="2" charset="-78"/>
              </a:rPr>
              <a:t>به خودت نگاه کن</a:t>
            </a:r>
            <a:r>
              <a:rPr lang="en-US" b="1" dirty="0"/>
              <a:t/>
            </a:r>
            <a:br>
              <a:rPr lang="en-US" b="1" dirty="0"/>
            </a:br>
            <a:endParaRPr lang="en-US" dirty="0"/>
          </a:p>
          <a:p>
            <a:r>
              <a:rPr lang="fa-IR" sz="2400" dirty="0">
                <a:cs typeface="B Nazanin" pitchFamily="2" charset="-78"/>
              </a:rPr>
              <a:t>دقت کنید که برای خود برنامه ریزی انجام دهید که با شرایط روحی و زمان بندی زندگیتان هماهنگ باشد و هرگز برای شرایطی که قادر به فراهم کردن آن نیستید برنامه ای نچینید</a:t>
            </a:r>
            <a:r>
              <a:rPr lang="en-US" sz="2400" dirty="0">
                <a:cs typeface="B Nazanin" pitchFamily="2" charset="-78"/>
              </a:rPr>
              <a:t>.</a:t>
            </a:r>
          </a:p>
          <a:p>
            <a:r>
              <a:rPr lang="fa-IR" sz="2400" dirty="0">
                <a:cs typeface="B Nazanin" pitchFamily="2" charset="-78"/>
              </a:rPr>
              <a:t>مثلا اگر عادت دارید در تایم مشخصی بخوابید و یا قادر به خواندن حجم مطالبی بیشتر از توانتان نیستید برنامه ریزی نکنید. چون مطمئنن از پس اجرای چنین برنامه ای بر نخواهید آمد</a:t>
            </a:r>
            <a:r>
              <a:rPr lang="en-US" sz="2400" dirty="0">
                <a:cs typeface="B Nazanin" pitchFamily="2" charset="-78"/>
              </a:rPr>
              <a:t>.</a:t>
            </a:r>
          </a:p>
          <a:p>
            <a:r>
              <a:rPr lang="fa-IR" sz="2400" dirty="0">
                <a:cs typeface="B Nazanin" pitchFamily="2" charset="-78"/>
              </a:rPr>
              <a:t>هیچ وقت در روز های قبل از امتحانات از روش های بقیه دوستانتان در درس خواندن استفاده نکنید چون ممکن است برداشتن سنگی بزرگتر از حد توانتان باشد</a:t>
            </a:r>
            <a:r>
              <a:rPr lang="en-US" sz="2400" dirty="0">
                <a:cs typeface="B Nazanin" pitchFamily="2" charset="-78"/>
              </a:rPr>
              <a:t>.</a:t>
            </a:r>
          </a:p>
          <a:p>
            <a:r>
              <a:rPr lang="fa-IR" sz="2400" dirty="0">
                <a:cs typeface="B Nazanin" pitchFamily="2" charset="-78"/>
              </a:rPr>
              <a:t>بهترین راه این است که مانند قبل برنامه ریزی کنید و فقط یک ربع بیشتر به ساعت مطالعه تان اضافه کنید و بر طبق عادت خود بهترین تایم ها را برای یادگیری انتخاب کنید </a:t>
            </a:r>
          </a:p>
        </p:txBody>
      </p:sp>
      <p:pic>
        <p:nvPicPr>
          <p:cNvPr id="3" name="Picture 2">
            <a:extLst>
              <a:ext uri="{FF2B5EF4-FFF2-40B4-BE49-F238E27FC236}">
                <a16:creationId xmlns:a16="http://schemas.microsoft.com/office/drawing/2014/main" id="{7504C4D7-94BC-4EC4-AEB0-E56D1DCD78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24100" cy="1311604"/>
          </a:xfrm>
          <a:prstGeom prst="rect">
            <a:avLst/>
          </a:prstGeom>
        </p:spPr>
      </p:pic>
      <p:sp>
        <p:nvSpPr>
          <p:cNvPr id="4" name="TextBox 3">
            <a:extLst>
              <a:ext uri="{FF2B5EF4-FFF2-40B4-BE49-F238E27FC236}">
                <a16:creationId xmlns:a16="http://schemas.microsoft.com/office/drawing/2014/main" id="{73BD6754-7EF4-4E2F-B5DD-89F5281EE597}"/>
              </a:ext>
            </a:extLst>
          </p:cNvPr>
          <p:cNvSpPr txBox="1"/>
          <p:nvPr/>
        </p:nvSpPr>
        <p:spPr>
          <a:xfrm>
            <a:off x="0" y="6209246"/>
            <a:ext cx="3895594" cy="584775"/>
          </a:xfrm>
          <a:prstGeom prst="rect">
            <a:avLst/>
          </a:prstGeom>
          <a:noFill/>
        </p:spPr>
        <p:txBody>
          <a:bodyPr wrap="square" rtlCol="1">
            <a:spAutoFit/>
          </a:bodyPr>
          <a:lstStyle/>
          <a:p>
            <a:pPr algn="r" rtl="1"/>
            <a:r>
              <a:rPr lang="fa-IR" sz="1600" dirty="0">
                <a:solidFill>
                  <a:schemeClr val="tx1">
                    <a:lumMod val="95000"/>
                    <a:lumOff val="5000"/>
                  </a:schemeClr>
                </a:solidFill>
                <a:cs typeface="B Titr" panose="00000700000000000000" pitchFamily="2" charset="-78"/>
              </a:rPr>
              <a:t>ریحانه حاج محمدی </a:t>
            </a:r>
          </a:p>
          <a:p>
            <a:pPr algn="r" rtl="1"/>
            <a:r>
              <a:rPr lang="fa-IR" sz="1600"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364229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196752"/>
            <a:ext cx="7632848" cy="3970318"/>
          </a:xfrm>
          <a:prstGeom prst="rect">
            <a:avLst/>
          </a:prstGeom>
          <a:noFill/>
        </p:spPr>
        <p:txBody>
          <a:bodyPr wrap="square" rtlCol="1">
            <a:spAutoFit/>
          </a:bodyPr>
          <a:lstStyle/>
          <a:p>
            <a:r>
              <a:rPr lang="fa-IR" sz="2400" b="1" dirty="0">
                <a:solidFill>
                  <a:srgbClr val="FF0000"/>
                </a:solidFill>
                <a:cs typeface="B Titr" pitchFamily="2" charset="-78"/>
              </a:rPr>
              <a:t>برنامه را دور نزن</a:t>
            </a:r>
            <a:r>
              <a:rPr lang="en-US" b="1" dirty="0"/>
              <a:t/>
            </a:r>
            <a:br>
              <a:rPr lang="en-US" b="1" dirty="0"/>
            </a:br>
            <a:endParaRPr lang="en-US" dirty="0"/>
          </a:p>
          <a:p>
            <a:r>
              <a:rPr lang="fa-IR" sz="2400" dirty="0">
                <a:cs typeface="B Nazanin" pitchFamily="2" charset="-78"/>
              </a:rPr>
              <a:t>یکی از اصولی که باید آن را رعایت کنید این </a:t>
            </a:r>
            <a:r>
              <a:rPr lang="fa-IR" sz="2400" dirty="0" smtClean="0">
                <a:cs typeface="B Nazanin" pitchFamily="2" charset="-78"/>
              </a:rPr>
              <a:t>است</a:t>
            </a:r>
          </a:p>
          <a:p>
            <a:r>
              <a:rPr lang="fa-IR" sz="2400" dirty="0" smtClean="0">
                <a:cs typeface="B Nazanin" pitchFamily="2" charset="-78"/>
              </a:rPr>
              <a:t> کهوقتی </a:t>
            </a:r>
            <a:r>
              <a:rPr lang="fa-IR" sz="2400" dirty="0">
                <a:cs typeface="B Nazanin" pitchFamily="2" charset="-78"/>
              </a:rPr>
              <a:t>برنامه را برای خود مشخص کردید سعی </a:t>
            </a:r>
            <a:r>
              <a:rPr lang="fa-IR" sz="2400" dirty="0" smtClean="0">
                <a:cs typeface="B Nazanin" pitchFamily="2" charset="-78"/>
              </a:rPr>
              <a:t>کنید</a:t>
            </a:r>
          </a:p>
          <a:p>
            <a:r>
              <a:rPr lang="fa-IR" sz="2400" dirty="0" smtClean="0">
                <a:cs typeface="B Nazanin" pitchFamily="2" charset="-78"/>
              </a:rPr>
              <a:t> </a:t>
            </a:r>
            <a:r>
              <a:rPr lang="fa-IR" sz="2400" dirty="0">
                <a:cs typeface="B Nazanin" pitchFamily="2" charset="-78"/>
              </a:rPr>
              <a:t>طبق  </a:t>
            </a:r>
            <a:r>
              <a:rPr lang="fa-IR" sz="2400" dirty="0" smtClean="0">
                <a:cs typeface="B Nazanin" pitchFamily="2" charset="-78"/>
              </a:rPr>
              <a:t>همان </a:t>
            </a:r>
            <a:r>
              <a:rPr lang="fa-IR" sz="2400" dirty="0">
                <a:cs typeface="B Nazanin" pitchFamily="2" charset="-78"/>
              </a:rPr>
              <a:t>برنامه مشخص شده پیش بروید و به </a:t>
            </a:r>
            <a:r>
              <a:rPr lang="fa-IR" sz="2400" dirty="0" smtClean="0">
                <a:cs typeface="B Nazanin" pitchFamily="2" charset="-78"/>
              </a:rPr>
              <a:t>آن</a:t>
            </a:r>
          </a:p>
          <a:p>
            <a:r>
              <a:rPr lang="fa-IR" sz="2400" dirty="0" smtClean="0">
                <a:cs typeface="B Nazanin" pitchFamily="2" charset="-78"/>
              </a:rPr>
              <a:t> </a:t>
            </a:r>
            <a:r>
              <a:rPr lang="fa-IR" sz="2400" dirty="0">
                <a:cs typeface="B Nazanin" pitchFamily="2" charset="-78"/>
              </a:rPr>
              <a:t>وفادار </a:t>
            </a:r>
            <a:r>
              <a:rPr lang="fa-IR" sz="2400" dirty="0" smtClean="0">
                <a:cs typeface="B Nazanin" pitchFamily="2" charset="-78"/>
              </a:rPr>
              <a:t>بمانید و </a:t>
            </a:r>
            <a:r>
              <a:rPr lang="fa-IR" sz="2400" dirty="0">
                <a:cs typeface="B Nazanin" pitchFamily="2" charset="-78"/>
              </a:rPr>
              <a:t>به هیچ عنوان کار یا درس دیگری را </a:t>
            </a:r>
            <a:endParaRPr lang="fa-IR" sz="2400" dirty="0" smtClean="0">
              <a:cs typeface="B Nazanin" pitchFamily="2" charset="-78"/>
            </a:endParaRPr>
          </a:p>
          <a:p>
            <a:r>
              <a:rPr lang="fa-IR" sz="2400" dirty="0" smtClean="0">
                <a:cs typeface="B Nazanin" pitchFamily="2" charset="-78"/>
              </a:rPr>
              <a:t>جایگزین </a:t>
            </a:r>
            <a:r>
              <a:rPr lang="fa-IR" sz="2400" dirty="0">
                <a:cs typeface="B Nazanin" pitchFamily="2" charset="-78"/>
              </a:rPr>
              <a:t>آن نکنید </a:t>
            </a:r>
            <a:r>
              <a:rPr lang="fa-IR" sz="2400" dirty="0" smtClean="0">
                <a:cs typeface="B Nazanin" pitchFamily="2" charset="-78"/>
              </a:rPr>
              <a:t>و </a:t>
            </a:r>
            <a:r>
              <a:rPr lang="fa-IR" sz="2400" dirty="0">
                <a:cs typeface="B Nazanin" pitchFamily="2" charset="-78"/>
              </a:rPr>
              <a:t>طبق ساعت معین شده و برنامه </a:t>
            </a:r>
            <a:r>
              <a:rPr lang="fa-IR" sz="2400" dirty="0" smtClean="0">
                <a:cs typeface="B Nazanin" pitchFamily="2" charset="-78"/>
              </a:rPr>
              <a:t>ای</a:t>
            </a:r>
          </a:p>
          <a:p>
            <a:r>
              <a:rPr lang="fa-IR" sz="2400" dirty="0" smtClean="0">
                <a:cs typeface="B Nazanin" pitchFamily="2" charset="-78"/>
              </a:rPr>
              <a:t> </a:t>
            </a:r>
            <a:r>
              <a:rPr lang="fa-IR" sz="2400" dirty="0">
                <a:cs typeface="B Nazanin" pitchFamily="2" charset="-78"/>
              </a:rPr>
              <a:t>که تنظیم کردید ادامه </a:t>
            </a:r>
            <a:r>
              <a:rPr lang="fa-IR" sz="2400" dirty="0" smtClean="0">
                <a:cs typeface="B Nazanin" pitchFamily="2" charset="-78"/>
              </a:rPr>
              <a:t>دهید حتی </a:t>
            </a:r>
            <a:r>
              <a:rPr lang="fa-IR" sz="2400" dirty="0">
                <a:cs typeface="B Nazanin" pitchFamily="2" charset="-78"/>
              </a:rPr>
              <a:t>اگر از درس های دیگر جا مانده اید و یا احتیاج دارید مجددا آن را مرور کنید. چون با این کار ممکن است کل برنامه ریزیتان را نابود کنید و به آن پایبند نمانید</a:t>
            </a:r>
            <a:r>
              <a:rPr lang="en-US" sz="2400" dirty="0">
                <a:cs typeface="B Nazanin" pitchFamily="2" charset="-78"/>
              </a:rPr>
              <a:t>.</a:t>
            </a:r>
          </a:p>
          <a:p>
            <a:endParaRPr lang="fa-I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1628800"/>
            <a:ext cx="2466975" cy="1847850"/>
          </a:xfrm>
          <a:prstGeom prst="rect">
            <a:avLst/>
          </a:prstGeom>
        </p:spPr>
      </p:pic>
      <p:pic>
        <p:nvPicPr>
          <p:cNvPr id="4" name="Picture 3">
            <a:extLst>
              <a:ext uri="{FF2B5EF4-FFF2-40B4-BE49-F238E27FC236}">
                <a16:creationId xmlns:a16="http://schemas.microsoft.com/office/drawing/2014/main" id="{7504C4D7-94BC-4EC4-AEB0-E56D1DCD78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324100" cy="1311604"/>
          </a:xfrm>
          <a:prstGeom prst="rect">
            <a:avLst/>
          </a:prstGeom>
        </p:spPr>
      </p:pic>
      <p:sp>
        <p:nvSpPr>
          <p:cNvPr id="5" name="TextBox 4">
            <a:extLst>
              <a:ext uri="{FF2B5EF4-FFF2-40B4-BE49-F238E27FC236}">
                <a16:creationId xmlns:a16="http://schemas.microsoft.com/office/drawing/2014/main" id="{73BD6754-7EF4-4E2F-B5DD-89F5281EE597}"/>
              </a:ext>
            </a:extLst>
          </p:cNvPr>
          <p:cNvSpPr txBox="1"/>
          <p:nvPr/>
        </p:nvSpPr>
        <p:spPr>
          <a:xfrm>
            <a:off x="0" y="6209246"/>
            <a:ext cx="3895594" cy="584775"/>
          </a:xfrm>
          <a:prstGeom prst="rect">
            <a:avLst/>
          </a:prstGeom>
          <a:noFill/>
        </p:spPr>
        <p:txBody>
          <a:bodyPr wrap="square" rtlCol="1">
            <a:spAutoFit/>
          </a:bodyPr>
          <a:lstStyle/>
          <a:p>
            <a:pPr algn="r" rtl="1"/>
            <a:r>
              <a:rPr lang="fa-IR" sz="1600" dirty="0">
                <a:solidFill>
                  <a:schemeClr val="tx1">
                    <a:lumMod val="95000"/>
                    <a:lumOff val="5000"/>
                  </a:schemeClr>
                </a:solidFill>
                <a:cs typeface="B Titr" panose="00000700000000000000" pitchFamily="2" charset="-78"/>
              </a:rPr>
              <a:t>ریحانه حاج محمدی </a:t>
            </a:r>
          </a:p>
          <a:p>
            <a:pPr algn="r" rtl="1"/>
            <a:r>
              <a:rPr lang="fa-IR" sz="1600"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258657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1028342"/>
            <a:ext cx="7128792" cy="5170646"/>
          </a:xfrm>
          <a:prstGeom prst="rect">
            <a:avLst/>
          </a:prstGeom>
        </p:spPr>
        <p:txBody>
          <a:bodyPr wrap="square">
            <a:spAutoFit/>
          </a:bodyPr>
          <a:lstStyle/>
          <a:p>
            <a:r>
              <a:rPr lang="fa-IR" sz="2400" b="1" dirty="0">
                <a:solidFill>
                  <a:srgbClr val="FF0000"/>
                </a:solidFill>
                <a:cs typeface="B Titr" pitchFamily="2" charset="-78"/>
              </a:rPr>
              <a:t>کم کاری را جبران کن</a:t>
            </a:r>
            <a:r>
              <a:rPr lang="en-US" b="1" dirty="0"/>
              <a:t/>
            </a:r>
            <a:br>
              <a:rPr lang="en-US" b="1" dirty="0"/>
            </a:br>
            <a:endParaRPr lang="en-US" dirty="0"/>
          </a:p>
          <a:p>
            <a:r>
              <a:rPr lang="fa-IR" sz="2400" dirty="0">
                <a:cs typeface="B Nazanin" pitchFamily="2" charset="-78"/>
              </a:rPr>
              <a:t>شاید برایتان جای سوال باقی بماند که اگر به هر دلیل نتوانستیم طبق برنامه پیش برویم و در بعضی از ساعت ها جا مانده اید، چطور باید عقب مانده ها را جبران کرد؟ در پاسخ به این سوال باید بگوییم که شما باید در برنامه ای که تنظیم می کنید، حتما ساعتی را به عنوان ساعت جبران و یا مطالب عقب افتاده درج کنید</a:t>
            </a:r>
            <a:r>
              <a:rPr lang="en-US" sz="2400" dirty="0">
                <a:cs typeface="B Nazanin" pitchFamily="2" charset="-78"/>
              </a:rPr>
              <a:t>.</a:t>
            </a:r>
          </a:p>
          <a:p>
            <a:r>
              <a:rPr lang="fa-IR" sz="2400" dirty="0">
                <a:cs typeface="B Nazanin" pitchFamily="2" charset="-78"/>
              </a:rPr>
              <a:t>تا اگر در طول روز از یک قسمت از برنامه تان جا مانده اید و درسی را به طور کامل مرور نکرده اید در ساعت تعیین شده جبرانی به سراغش بروید و آن را تکمیل کنید. به این شکل شما میتوانید برنامه تان را طبق همان روز به پایان برسانید و بهترین نتیجه را دریافت کنید</a:t>
            </a:r>
            <a:r>
              <a:rPr lang="en-US" sz="2400" dirty="0">
                <a:cs typeface="B Nazanin" pitchFamily="2" charset="-78"/>
              </a:rPr>
              <a:t>.</a:t>
            </a:r>
          </a:p>
          <a:p>
            <a:r>
              <a:rPr lang="fa-IR" sz="2400" dirty="0">
                <a:cs typeface="B Nazanin" pitchFamily="2" charset="-78"/>
              </a:rPr>
              <a:t>شما باید بتوانید برای موفق شدن در موقع امتحانات، همانند دونده ای باشید که فقط به جلو و خط پایان نگاه میکند و گذاشتن ساعت جبرانی در برنامه ریزی درسی تان باعث می شود شما به همچنین هدفی برساید</a:t>
            </a:r>
            <a:r>
              <a:rPr lang="en-US" sz="2400" dirty="0">
                <a:cs typeface="B Nazanin" pitchFamily="2" charset="-78"/>
              </a:rPr>
              <a:t>.</a:t>
            </a:r>
          </a:p>
        </p:txBody>
      </p:sp>
      <p:pic>
        <p:nvPicPr>
          <p:cNvPr id="4" name="Picture 3">
            <a:extLst>
              <a:ext uri="{FF2B5EF4-FFF2-40B4-BE49-F238E27FC236}">
                <a16:creationId xmlns:a16="http://schemas.microsoft.com/office/drawing/2014/main" id="{7504C4D7-94BC-4EC4-AEB0-E56D1DCD78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24100" cy="1311604"/>
          </a:xfrm>
          <a:prstGeom prst="rect">
            <a:avLst/>
          </a:prstGeom>
        </p:spPr>
      </p:pic>
      <p:sp>
        <p:nvSpPr>
          <p:cNvPr id="5" name="TextBox 4">
            <a:extLst>
              <a:ext uri="{FF2B5EF4-FFF2-40B4-BE49-F238E27FC236}">
                <a16:creationId xmlns:a16="http://schemas.microsoft.com/office/drawing/2014/main" id="{73BD6754-7EF4-4E2F-B5DD-89F5281EE597}"/>
              </a:ext>
            </a:extLst>
          </p:cNvPr>
          <p:cNvSpPr txBox="1"/>
          <p:nvPr/>
        </p:nvSpPr>
        <p:spPr>
          <a:xfrm>
            <a:off x="0" y="6209246"/>
            <a:ext cx="3895594" cy="584775"/>
          </a:xfrm>
          <a:prstGeom prst="rect">
            <a:avLst/>
          </a:prstGeom>
          <a:noFill/>
        </p:spPr>
        <p:txBody>
          <a:bodyPr wrap="square" rtlCol="1">
            <a:spAutoFit/>
          </a:bodyPr>
          <a:lstStyle/>
          <a:p>
            <a:pPr algn="r" rtl="1"/>
            <a:r>
              <a:rPr lang="fa-IR" sz="1600" dirty="0">
                <a:solidFill>
                  <a:schemeClr val="tx1">
                    <a:lumMod val="95000"/>
                    <a:lumOff val="5000"/>
                  </a:schemeClr>
                </a:solidFill>
                <a:cs typeface="B Titr" panose="00000700000000000000" pitchFamily="2" charset="-78"/>
              </a:rPr>
              <a:t>ریحانه حاج محمدی </a:t>
            </a:r>
          </a:p>
          <a:p>
            <a:pPr algn="r" rtl="1"/>
            <a:r>
              <a:rPr lang="fa-IR" sz="1600"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910197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20688"/>
            <a:ext cx="8424936" cy="5109091"/>
          </a:xfrm>
          <a:prstGeom prst="rect">
            <a:avLst/>
          </a:prstGeom>
          <a:noFill/>
        </p:spPr>
        <p:txBody>
          <a:bodyPr wrap="square" rtlCol="1">
            <a:spAutoFit/>
          </a:bodyPr>
          <a:lstStyle/>
          <a:p>
            <a:r>
              <a:rPr lang="fa-IR" sz="2000" b="1" i="1" dirty="0"/>
              <a:t>وقت کم و حجم زیاد درس </a:t>
            </a:r>
            <a:r>
              <a:rPr lang="fa-IR" sz="2000" b="1" i="1" dirty="0" smtClean="0"/>
              <a:t>ها</a:t>
            </a:r>
            <a:r>
              <a:rPr lang="en-US" b="1" i="1" dirty="0"/>
              <a:t/>
            </a:r>
            <a:br>
              <a:rPr lang="en-US" b="1" i="1" dirty="0"/>
            </a:br>
            <a:endParaRPr lang="en-US" b="1" i="1" dirty="0">
              <a:solidFill>
                <a:srgbClr val="FF0000"/>
              </a:solidFill>
            </a:endParaRPr>
          </a:p>
          <a:p>
            <a:r>
              <a:rPr lang="fa-IR" b="1" dirty="0">
                <a:solidFill>
                  <a:srgbClr val="FF0000"/>
                </a:solidFill>
                <a:cs typeface="B Titr" pitchFamily="2" charset="-78"/>
              </a:rPr>
              <a:t>به عقب نگاه نکن</a:t>
            </a:r>
            <a:r>
              <a:rPr lang="en-US" b="1" dirty="0"/>
              <a:t/>
            </a:r>
            <a:br>
              <a:rPr lang="en-US" b="1" dirty="0"/>
            </a:br>
            <a:endParaRPr lang="en-US" dirty="0"/>
          </a:p>
          <a:p>
            <a:r>
              <a:rPr lang="fa-IR" sz="2000" dirty="0">
                <a:cs typeface="B Nazanin" pitchFamily="2" charset="-78"/>
              </a:rPr>
              <a:t>شما باید تلاش کنید و از اشتباهات گذشته تان درس بگیرید و اجازه ندهید تا نمره های پایین گذشته و یا موفق نبودن در امتحانات ترم قبل به برنامه ریزتان لطمعه ای بزند</a:t>
            </a:r>
            <a:r>
              <a:rPr lang="en-US" sz="2000" dirty="0">
                <a:cs typeface="B Nazanin" pitchFamily="2" charset="-78"/>
              </a:rPr>
              <a:t>. </a:t>
            </a:r>
            <a:r>
              <a:rPr lang="fa-IR" sz="2000" i="1" dirty="0">
                <a:cs typeface="B Nazanin" pitchFamily="2" charset="-78"/>
              </a:rPr>
              <a:t>استرس</a:t>
            </a:r>
            <a:r>
              <a:rPr lang="en-US" sz="2000" dirty="0">
                <a:cs typeface="B Nazanin" pitchFamily="2" charset="-78"/>
              </a:rPr>
              <a:t> </a:t>
            </a:r>
            <a:r>
              <a:rPr lang="fa-IR" sz="2000" dirty="0">
                <a:cs typeface="B Nazanin" pitchFamily="2" charset="-78"/>
              </a:rPr>
              <a:t>را دور کنید و به فکر جبران نمره های قبل باشد و با امیدواری پیش بروید. چون</a:t>
            </a:r>
            <a:r>
              <a:rPr lang="en-US" sz="2000" dirty="0">
                <a:cs typeface="B Nazanin" pitchFamily="2" charset="-78"/>
              </a:rPr>
              <a:t> </a:t>
            </a:r>
            <a:r>
              <a:rPr lang="fa-IR" sz="2000" b="1" u="sng" dirty="0">
                <a:cs typeface="B Nazanin" pitchFamily="2" charset="-78"/>
                <a:hlinkClick r:id="rId2" tooltip="درمان استرس"/>
              </a:rPr>
              <a:t>استرس</a:t>
            </a:r>
            <a:r>
              <a:rPr lang="en-US" sz="2000" dirty="0">
                <a:cs typeface="B Nazanin" pitchFamily="2" charset="-78"/>
              </a:rPr>
              <a:t> </a:t>
            </a:r>
            <a:r>
              <a:rPr lang="fa-IR" sz="2000" dirty="0">
                <a:cs typeface="B Nazanin" pitchFamily="2" charset="-78"/>
              </a:rPr>
              <a:t>و تنشی که برای خود ایجاد میکنید باعث میشود تا قضاوت بی رحمانه ای از خود داشته باشید و نتیجه مطلوب را دریافت نکنید</a:t>
            </a:r>
            <a:r>
              <a:rPr lang="en-US" sz="2000" dirty="0">
                <a:cs typeface="B Nazanin" pitchFamily="2" charset="-78"/>
              </a:rPr>
              <a:t> </a:t>
            </a:r>
            <a:r>
              <a:rPr lang="en-US" sz="2000" dirty="0" smtClean="0">
                <a:cs typeface="B Nazanin" pitchFamily="2" charset="-78"/>
              </a:rPr>
              <a:t>.</a:t>
            </a:r>
            <a:endParaRPr lang="en-US" sz="2000" dirty="0">
              <a:cs typeface="B Nazanin" pitchFamily="2" charset="-78"/>
            </a:endParaRPr>
          </a:p>
          <a:p>
            <a:endParaRPr lang="en-US" dirty="0"/>
          </a:p>
          <a:p>
            <a:r>
              <a:rPr lang="fa-IR" b="1" dirty="0">
                <a:solidFill>
                  <a:srgbClr val="00B050"/>
                </a:solidFill>
                <a:cs typeface="B Titr" pitchFamily="2" charset="-78"/>
              </a:rPr>
              <a:t>کمک بگیرید</a:t>
            </a:r>
            <a:r>
              <a:rPr lang="en-US" b="1" dirty="0"/>
              <a:t/>
            </a:r>
            <a:br>
              <a:rPr lang="en-US" b="1" dirty="0"/>
            </a:br>
            <a:endParaRPr lang="en-US" dirty="0"/>
          </a:p>
          <a:p>
            <a:r>
              <a:rPr lang="fa-IR" sz="2000" dirty="0">
                <a:cs typeface="B Nazanin" pitchFamily="2" charset="-78"/>
              </a:rPr>
              <a:t>برای اینکه در امتحانات مسیر موفقیت را هموارتر کنید میتوانید از فکر جمعی استفاده کنید.مثلا اگر یکی از دوستانتان روی درس فیزیک یا زیست شناسی مسلط است و یا شما خودتان در درس دیگری مهارت دارید میتوانید در یادگیری آن درس به هم کمک کنید و یا هر کدام بخشی از مباحث و جزوه های مهم درس ها را خلاصه نویسی کنید و با هم مبادله کنید. اینگونه میتوانید با دقت و سرعت بیشتری پیش بروید و مطالب را بهتر یاد بگیرید</a:t>
            </a:r>
            <a:r>
              <a:rPr lang="en-US" sz="2000" dirty="0">
                <a:cs typeface="B Nazanin" pitchFamily="2" charset="-78"/>
              </a:rPr>
              <a:t>.</a:t>
            </a:r>
          </a:p>
          <a:p>
            <a:endParaRPr lang="fa-IR" dirty="0"/>
          </a:p>
        </p:txBody>
      </p:sp>
      <p:pic>
        <p:nvPicPr>
          <p:cNvPr id="3" name="Picture 2">
            <a:extLst>
              <a:ext uri="{FF2B5EF4-FFF2-40B4-BE49-F238E27FC236}">
                <a16:creationId xmlns:a16="http://schemas.microsoft.com/office/drawing/2014/main" id="{7504C4D7-94BC-4EC4-AEB0-E56D1DCD78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324100" cy="1311604"/>
          </a:xfrm>
          <a:prstGeom prst="rect">
            <a:avLst/>
          </a:prstGeom>
        </p:spPr>
      </p:pic>
      <p:sp>
        <p:nvSpPr>
          <p:cNvPr id="5" name="TextBox 4">
            <a:extLst>
              <a:ext uri="{FF2B5EF4-FFF2-40B4-BE49-F238E27FC236}">
                <a16:creationId xmlns:a16="http://schemas.microsoft.com/office/drawing/2014/main" id="{73BD6754-7EF4-4E2F-B5DD-89F5281EE597}"/>
              </a:ext>
            </a:extLst>
          </p:cNvPr>
          <p:cNvSpPr txBox="1"/>
          <p:nvPr/>
        </p:nvSpPr>
        <p:spPr>
          <a:xfrm>
            <a:off x="0" y="6209246"/>
            <a:ext cx="3895594" cy="584775"/>
          </a:xfrm>
          <a:prstGeom prst="rect">
            <a:avLst/>
          </a:prstGeom>
          <a:noFill/>
        </p:spPr>
        <p:txBody>
          <a:bodyPr wrap="square" rtlCol="1">
            <a:spAutoFit/>
          </a:bodyPr>
          <a:lstStyle/>
          <a:p>
            <a:pPr algn="r" rtl="1"/>
            <a:r>
              <a:rPr lang="fa-IR" sz="1600" dirty="0">
                <a:solidFill>
                  <a:schemeClr val="tx1">
                    <a:lumMod val="95000"/>
                    <a:lumOff val="5000"/>
                  </a:schemeClr>
                </a:solidFill>
                <a:cs typeface="B Titr" panose="00000700000000000000" pitchFamily="2" charset="-78"/>
              </a:rPr>
              <a:t>ریحانه حاج محمدی </a:t>
            </a:r>
          </a:p>
          <a:p>
            <a:pPr algn="r" rtl="1"/>
            <a:r>
              <a:rPr lang="fa-IR" sz="1600"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2320464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908720"/>
            <a:ext cx="7704856" cy="4154984"/>
          </a:xfrm>
          <a:prstGeom prst="rect">
            <a:avLst/>
          </a:prstGeom>
          <a:noFill/>
        </p:spPr>
        <p:txBody>
          <a:bodyPr wrap="square" rtlCol="1">
            <a:spAutoFit/>
          </a:bodyPr>
          <a:lstStyle/>
          <a:p>
            <a:r>
              <a:rPr lang="fa-IR" b="1" dirty="0">
                <a:solidFill>
                  <a:srgbClr val="FF0000"/>
                </a:solidFill>
                <a:cs typeface="B Titr" pitchFamily="2" charset="-78"/>
              </a:rPr>
              <a:t>هیچ درسی را خط نزن</a:t>
            </a:r>
            <a:r>
              <a:rPr lang="en-US" b="1" dirty="0">
                <a:cs typeface="B Titr" pitchFamily="2" charset="-78"/>
              </a:rPr>
              <a:t/>
            </a:r>
            <a:br>
              <a:rPr lang="en-US" b="1" dirty="0">
                <a:cs typeface="B Titr" pitchFamily="2" charset="-78"/>
              </a:rPr>
            </a:br>
            <a:endParaRPr lang="en-US" dirty="0">
              <a:solidFill>
                <a:srgbClr val="0070C0"/>
              </a:solidFill>
              <a:cs typeface="B Titr" pitchFamily="2" charset="-78"/>
            </a:endParaRPr>
          </a:p>
          <a:p>
            <a:r>
              <a:rPr lang="fa-IR" sz="2400" dirty="0">
                <a:solidFill>
                  <a:srgbClr val="0070C0"/>
                </a:solidFill>
                <a:cs typeface="B Nazanin" pitchFamily="2" charset="-78"/>
              </a:rPr>
              <a:t>گزینشی درس </a:t>
            </a:r>
            <a:r>
              <a:rPr lang="fa-IR" sz="2400" dirty="0" smtClean="0">
                <a:solidFill>
                  <a:srgbClr val="0070C0"/>
                </a:solidFill>
                <a:cs typeface="B Nazanin" pitchFamily="2" charset="-78"/>
              </a:rPr>
              <a:t>نخوانید</a:t>
            </a:r>
          </a:p>
          <a:p>
            <a:r>
              <a:rPr lang="fa-IR" sz="2400" dirty="0" smtClean="0">
                <a:cs typeface="B Nazanin" pitchFamily="2" charset="-78"/>
              </a:rPr>
              <a:t>هر </a:t>
            </a:r>
            <a:r>
              <a:rPr lang="fa-IR" sz="2400" dirty="0">
                <a:cs typeface="B Nazanin" pitchFamily="2" charset="-78"/>
              </a:rPr>
              <a:t>کدام از مطالب کتاب </a:t>
            </a:r>
            <a:r>
              <a:rPr lang="fa-IR" sz="2400" dirty="0" smtClean="0">
                <a:cs typeface="B Nazanin" pitchFamily="2" charset="-78"/>
              </a:rPr>
              <a:t>های درسی </a:t>
            </a:r>
            <a:r>
              <a:rPr lang="fa-IR" sz="2400" dirty="0">
                <a:cs typeface="B Nazanin" pitchFamily="2" charset="-78"/>
              </a:rPr>
              <a:t>دارای اهمیت </a:t>
            </a:r>
            <a:r>
              <a:rPr lang="fa-IR" sz="2400" dirty="0" smtClean="0">
                <a:cs typeface="B Nazanin" pitchFamily="2" charset="-78"/>
              </a:rPr>
              <a:t>است</a:t>
            </a:r>
          </a:p>
          <a:p>
            <a:r>
              <a:rPr lang="fa-IR" sz="2400" dirty="0" smtClean="0">
                <a:cs typeface="B Nazanin" pitchFamily="2" charset="-78"/>
              </a:rPr>
              <a:t> </a:t>
            </a:r>
            <a:r>
              <a:rPr lang="fa-IR" sz="2400" dirty="0">
                <a:cs typeface="B Nazanin" pitchFamily="2" charset="-78"/>
              </a:rPr>
              <a:t>و نباید در خواندن و </a:t>
            </a:r>
            <a:r>
              <a:rPr lang="fa-IR" sz="2400" dirty="0" smtClean="0">
                <a:cs typeface="B Nazanin" pitchFamily="2" charset="-78"/>
              </a:rPr>
              <a:t>یادگیری آن </a:t>
            </a:r>
            <a:r>
              <a:rPr lang="fa-IR" sz="2400" dirty="0">
                <a:cs typeface="B Nazanin" pitchFamily="2" charset="-78"/>
              </a:rPr>
              <a:t>کوتاهی کنیم </a:t>
            </a:r>
            <a:r>
              <a:rPr lang="fa-IR" sz="2400" dirty="0" smtClean="0">
                <a:cs typeface="B Nazanin" pitchFamily="2" charset="-78"/>
              </a:rPr>
              <a:t>و</a:t>
            </a:r>
          </a:p>
          <a:p>
            <a:r>
              <a:rPr lang="fa-IR" sz="2400" dirty="0" smtClean="0">
                <a:cs typeface="B Nazanin" pitchFamily="2" charset="-78"/>
              </a:rPr>
              <a:t> </a:t>
            </a:r>
            <a:r>
              <a:rPr lang="fa-IR" sz="2400" dirty="0">
                <a:cs typeface="B Nazanin" pitchFamily="2" charset="-78"/>
              </a:rPr>
              <a:t>به خیال اینکه ، سوالات </a:t>
            </a:r>
            <a:r>
              <a:rPr lang="fa-IR" sz="2400" dirty="0" smtClean="0">
                <a:cs typeface="B Nazanin" pitchFamily="2" charset="-78"/>
              </a:rPr>
              <a:t>آن </a:t>
            </a:r>
            <a:r>
              <a:rPr lang="fa-IR" sz="2400" dirty="0" smtClean="0">
                <a:cs typeface="B Nazanin" pitchFamily="2" charset="-78"/>
              </a:rPr>
              <a:t>قابل طرح </a:t>
            </a:r>
            <a:r>
              <a:rPr lang="fa-IR" sz="2400" dirty="0">
                <a:cs typeface="B Nazanin" pitchFamily="2" charset="-78"/>
              </a:rPr>
              <a:t>شدن </a:t>
            </a:r>
            <a:r>
              <a:rPr lang="fa-IR" sz="2400" dirty="0" smtClean="0">
                <a:cs typeface="B Nazanin" pitchFamily="2" charset="-78"/>
              </a:rPr>
              <a:t>نیست</a:t>
            </a:r>
          </a:p>
          <a:p>
            <a:r>
              <a:rPr lang="fa-IR" sz="2400" dirty="0" smtClean="0">
                <a:cs typeface="B Nazanin" pitchFamily="2" charset="-78"/>
              </a:rPr>
              <a:t> </a:t>
            </a:r>
            <a:r>
              <a:rPr lang="fa-IR" sz="2400" dirty="0">
                <a:cs typeface="B Nazanin" pitchFamily="2" charset="-78"/>
              </a:rPr>
              <a:t>آن را نخوانیم</a:t>
            </a:r>
            <a:r>
              <a:rPr lang="en-US" sz="2400" dirty="0" smtClean="0">
                <a:cs typeface="B Nazanin" pitchFamily="2" charset="-78"/>
              </a:rPr>
              <a:t>. </a:t>
            </a:r>
            <a:r>
              <a:rPr lang="fa-IR" sz="2400" dirty="0" smtClean="0">
                <a:cs typeface="B Nazanin" pitchFamily="2" charset="-78"/>
              </a:rPr>
              <a:t>این </a:t>
            </a:r>
            <a:r>
              <a:rPr lang="fa-IR" sz="2400" dirty="0">
                <a:cs typeface="B Nazanin" pitchFamily="2" charset="-78"/>
              </a:rPr>
              <a:t>موارد باعث </a:t>
            </a:r>
            <a:r>
              <a:rPr lang="fa-IR" sz="2400" dirty="0" smtClean="0">
                <a:cs typeface="B Nazanin" pitchFamily="2" charset="-78"/>
              </a:rPr>
              <a:t>میشود که </a:t>
            </a:r>
            <a:r>
              <a:rPr lang="fa-IR" sz="2400" dirty="0">
                <a:cs typeface="B Nazanin" pitchFamily="2" charset="-78"/>
              </a:rPr>
              <a:t>نمره </a:t>
            </a:r>
            <a:r>
              <a:rPr lang="fa-IR" sz="2400" dirty="0" smtClean="0">
                <a:cs typeface="B Nazanin" pitchFamily="2" charset="-78"/>
              </a:rPr>
              <a:t>خوبی</a:t>
            </a:r>
          </a:p>
          <a:p>
            <a:r>
              <a:rPr lang="fa-IR" sz="2400" dirty="0" smtClean="0">
                <a:cs typeface="B Nazanin" pitchFamily="2" charset="-78"/>
              </a:rPr>
              <a:t> </a:t>
            </a:r>
            <a:r>
              <a:rPr lang="fa-IR" sz="2400" dirty="0">
                <a:cs typeface="B Nazanin" pitchFamily="2" charset="-78"/>
              </a:rPr>
              <a:t>از آن  </a:t>
            </a:r>
            <a:r>
              <a:rPr lang="fa-IR" sz="2400" dirty="0" smtClean="0">
                <a:cs typeface="B Nazanin" pitchFamily="2" charset="-78"/>
              </a:rPr>
              <a:t>درس </a:t>
            </a:r>
            <a:r>
              <a:rPr lang="fa-IR" sz="2400" dirty="0">
                <a:cs typeface="B Nazanin" pitchFamily="2" charset="-78"/>
              </a:rPr>
              <a:t>نگیرید و قائدتا </a:t>
            </a:r>
            <a:r>
              <a:rPr lang="fa-IR" sz="2400">
                <a:cs typeface="B Nazanin" pitchFamily="2" charset="-78"/>
              </a:rPr>
              <a:t>به </a:t>
            </a:r>
            <a:r>
              <a:rPr lang="fa-IR" sz="2400" smtClean="0">
                <a:cs typeface="B Nazanin" pitchFamily="2" charset="-78"/>
              </a:rPr>
              <a:t>خاطر همین </a:t>
            </a:r>
            <a:r>
              <a:rPr lang="fa-IR" sz="2400" dirty="0" smtClean="0">
                <a:cs typeface="B Nazanin" pitchFamily="2" charset="-78"/>
              </a:rPr>
              <a:t>اشتباه </a:t>
            </a:r>
            <a:r>
              <a:rPr lang="fa-IR" sz="2400" dirty="0">
                <a:cs typeface="B Nazanin" pitchFamily="2" charset="-78"/>
              </a:rPr>
              <a:t>به رتبه خود در کنکور لطمه بزنید. برای همین به شما توصیه میشود برای همه درس ها ارزش قائل شوید و نکات آن را با دقت بررسی کنید</a:t>
            </a:r>
            <a:r>
              <a:rPr lang="en-US" sz="2400" dirty="0" smtClean="0">
                <a:cs typeface="B Nazanin" pitchFamily="2" charset="-78"/>
              </a:rPr>
              <a:t>.</a:t>
            </a:r>
            <a:endParaRPr lang="fa-IR" sz="2400" dirty="0" smtClean="0">
              <a:cs typeface="B Nazanin" pitchFamily="2" charset="-78"/>
            </a:endParaRPr>
          </a:p>
          <a:p>
            <a:endParaRPr lang="en-US" dirty="0"/>
          </a:p>
          <a:p>
            <a:endParaRPr lang="fa-I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1196752"/>
            <a:ext cx="2133600" cy="2133600"/>
          </a:xfrm>
          <a:prstGeom prst="rect">
            <a:avLst/>
          </a:prstGeom>
        </p:spPr>
      </p:pic>
      <p:pic>
        <p:nvPicPr>
          <p:cNvPr id="4" name="Picture 3">
            <a:extLst>
              <a:ext uri="{FF2B5EF4-FFF2-40B4-BE49-F238E27FC236}">
                <a16:creationId xmlns:a16="http://schemas.microsoft.com/office/drawing/2014/main" id="{7504C4D7-94BC-4EC4-AEB0-E56D1DCD78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47" y="12660"/>
            <a:ext cx="2098154" cy="1184092"/>
          </a:xfrm>
          <a:prstGeom prst="rect">
            <a:avLst/>
          </a:prstGeom>
        </p:spPr>
      </p:pic>
      <p:sp>
        <p:nvSpPr>
          <p:cNvPr id="5" name="TextBox 4">
            <a:extLst>
              <a:ext uri="{FF2B5EF4-FFF2-40B4-BE49-F238E27FC236}">
                <a16:creationId xmlns:a16="http://schemas.microsoft.com/office/drawing/2014/main" id="{73BD6754-7EF4-4E2F-B5DD-89F5281EE597}"/>
              </a:ext>
            </a:extLst>
          </p:cNvPr>
          <p:cNvSpPr txBox="1"/>
          <p:nvPr/>
        </p:nvSpPr>
        <p:spPr>
          <a:xfrm>
            <a:off x="0" y="6209246"/>
            <a:ext cx="3895594" cy="584775"/>
          </a:xfrm>
          <a:prstGeom prst="rect">
            <a:avLst/>
          </a:prstGeom>
          <a:noFill/>
        </p:spPr>
        <p:txBody>
          <a:bodyPr wrap="square" rtlCol="1">
            <a:spAutoFit/>
          </a:bodyPr>
          <a:lstStyle/>
          <a:p>
            <a:pPr algn="r" rtl="1"/>
            <a:r>
              <a:rPr lang="fa-IR" sz="1600" dirty="0">
                <a:solidFill>
                  <a:schemeClr val="tx1">
                    <a:lumMod val="95000"/>
                    <a:lumOff val="5000"/>
                  </a:schemeClr>
                </a:solidFill>
                <a:cs typeface="B Titr" panose="00000700000000000000" pitchFamily="2" charset="-78"/>
              </a:rPr>
              <a:t>ریحانه حاج محمدی </a:t>
            </a:r>
          </a:p>
          <a:p>
            <a:pPr algn="r" rtl="1"/>
            <a:r>
              <a:rPr lang="fa-IR" sz="1600"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215970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1196752"/>
            <a:ext cx="7776864" cy="4247317"/>
          </a:xfrm>
          <a:prstGeom prst="rect">
            <a:avLst/>
          </a:prstGeom>
          <a:noFill/>
        </p:spPr>
        <p:txBody>
          <a:bodyPr wrap="square" rtlCol="1">
            <a:spAutoFit/>
          </a:bodyPr>
          <a:lstStyle/>
          <a:p>
            <a:r>
              <a:rPr lang="fa-IR" b="1" dirty="0">
                <a:solidFill>
                  <a:srgbClr val="FF0000"/>
                </a:solidFill>
                <a:cs typeface="B Titr" pitchFamily="2" charset="-78"/>
              </a:rPr>
              <a:t>کنکوری فکر نکن</a:t>
            </a:r>
            <a:r>
              <a:rPr lang="en-US" b="1" dirty="0"/>
              <a:t/>
            </a:r>
            <a:br>
              <a:rPr lang="en-US" b="1" dirty="0"/>
            </a:br>
            <a:endParaRPr lang="en-US" dirty="0">
              <a:cs typeface="B Nazanin" pitchFamily="2" charset="-78"/>
            </a:endParaRPr>
          </a:p>
          <a:p>
            <a:r>
              <a:rPr lang="fa-IR" sz="2400" dirty="0">
                <a:cs typeface="B Nazanin" pitchFamily="2" charset="-78"/>
              </a:rPr>
              <a:t>شما باید همه بخش های یک کتاب را به ترتیب و با دقت مطالعه کنید چون تمام مطالب مانند یک زنجیر به هم وصل هستند و برای اینکه رشته این زنجیر در ذهنتان پاره نشود باید بخش هایی را که فکر میکنید سوالی ندارند را هم بخوانید تا بتوانید بخش های مهم را بعد از قسمت های کم اهمیت درس بهتر یاد بگیرید ، مثلا اگر 3 درس اول یک کتاب سوال خاصی نداشته باشد باز هم باید مطالعه شود تا بتوانید مباحث بخش چهارم کتاب را خوب بفهمید و رشته کار دستتان بیاید</a:t>
            </a:r>
            <a:r>
              <a:rPr lang="en-US" sz="2400" dirty="0" smtClean="0">
                <a:cs typeface="B Nazanin" pitchFamily="2" charset="-78"/>
              </a:rPr>
              <a:t>.</a:t>
            </a:r>
            <a:endParaRPr lang="fa-IR" sz="2400" dirty="0" smtClean="0">
              <a:cs typeface="B Nazanin" pitchFamily="2" charset="-78"/>
            </a:endParaRPr>
          </a:p>
          <a:p>
            <a:endParaRPr lang="fa-IR" sz="2400" dirty="0">
              <a:cs typeface="B Nazanin" pitchFamily="2" charset="-78"/>
            </a:endParaRPr>
          </a:p>
          <a:p>
            <a:r>
              <a:rPr lang="fa-IR" sz="2400" dirty="0" smtClean="0">
                <a:solidFill>
                  <a:srgbClr val="FF0000"/>
                </a:solidFill>
                <a:cs typeface="B Titr" pitchFamily="2" charset="-78"/>
              </a:rPr>
              <a:t>البته اگر امتحان شما به صورت تستی هست ، درس خواندن شما به این سبک بالا نیازی ندارد</a:t>
            </a:r>
            <a:endParaRPr lang="en-US" sz="2400" dirty="0">
              <a:solidFill>
                <a:srgbClr val="FF0000"/>
              </a:solidFill>
              <a:cs typeface="B Titr" pitchFamily="2" charset="-78"/>
            </a:endParaRPr>
          </a:p>
          <a:p>
            <a:endParaRPr lang="fa-IR" dirty="0" smtClean="0"/>
          </a:p>
        </p:txBody>
      </p:sp>
      <p:pic>
        <p:nvPicPr>
          <p:cNvPr id="4" name="Picture 3">
            <a:extLst>
              <a:ext uri="{FF2B5EF4-FFF2-40B4-BE49-F238E27FC236}">
                <a16:creationId xmlns:a16="http://schemas.microsoft.com/office/drawing/2014/main" id="{7504C4D7-94BC-4EC4-AEB0-E56D1DCD78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24100" cy="1311604"/>
          </a:xfrm>
          <a:prstGeom prst="rect">
            <a:avLst/>
          </a:prstGeom>
        </p:spPr>
      </p:pic>
      <p:sp>
        <p:nvSpPr>
          <p:cNvPr id="5" name="TextBox 4">
            <a:extLst>
              <a:ext uri="{FF2B5EF4-FFF2-40B4-BE49-F238E27FC236}">
                <a16:creationId xmlns:a16="http://schemas.microsoft.com/office/drawing/2014/main" id="{73BD6754-7EF4-4E2F-B5DD-89F5281EE597}"/>
              </a:ext>
            </a:extLst>
          </p:cNvPr>
          <p:cNvSpPr txBox="1"/>
          <p:nvPr/>
        </p:nvSpPr>
        <p:spPr>
          <a:xfrm>
            <a:off x="0" y="6209246"/>
            <a:ext cx="3895594" cy="584775"/>
          </a:xfrm>
          <a:prstGeom prst="rect">
            <a:avLst/>
          </a:prstGeom>
          <a:noFill/>
        </p:spPr>
        <p:txBody>
          <a:bodyPr wrap="square" rtlCol="1">
            <a:spAutoFit/>
          </a:bodyPr>
          <a:lstStyle/>
          <a:p>
            <a:pPr algn="r" rtl="1"/>
            <a:r>
              <a:rPr lang="fa-IR" sz="1600" dirty="0">
                <a:solidFill>
                  <a:schemeClr val="tx1">
                    <a:lumMod val="95000"/>
                    <a:lumOff val="5000"/>
                  </a:schemeClr>
                </a:solidFill>
                <a:cs typeface="B Titr" panose="00000700000000000000" pitchFamily="2" charset="-78"/>
              </a:rPr>
              <a:t>ریحانه حاج محمدی </a:t>
            </a:r>
          </a:p>
          <a:p>
            <a:pPr algn="r" rtl="1"/>
            <a:r>
              <a:rPr lang="fa-IR" sz="1600"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2974546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228</Words>
  <Application>Microsoft Office PowerPoint</Application>
  <PresentationFormat>On-screen Show (4:3)</PresentationFormat>
  <Paragraphs>70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 Nazanin</vt:lpstr>
      <vt:lpstr>B Titr</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Irannezhad</dc:creator>
  <cp:lastModifiedBy>مشاور</cp:lastModifiedBy>
  <cp:revision>23</cp:revision>
  <dcterms:created xsi:type="dcterms:W3CDTF">2020-12-30T10:39:03Z</dcterms:created>
  <dcterms:modified xsi:type="dcterms:W3CDTF">2022-06-15T04:39:03Z</dcterms:modified>
</cp:coreProperties>
</file>